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48"/>
  </p:notesMasterIdLst>
  <p:sldIdLst>
    <p:sldId id="257" r:id="rId2"/>
    <p:sldId id="345" r:id="rId3"/>
    <p:sldId id="346" r:id="rId4"/>
    <p:sldId id="347" r:id="rId5"/>
    <p:sldId id="348" r:id="rId6"/>
    <p:sldId id="349" r:id="rId7"/>
    <p:sldId id="350" r:id="rId8"/>
    <p:sldId id="351" r:id="rId9"/>
    <p:sldId id="361" r:id="rId10"/>
    <p:sldId id="352" r:id="rId11"/>
    <p:sldId id="353" r:id="rId12"/>
    <p:sldId id="354" r:id="rId13"/>
    <p:sldId id="355" r:id="rId14"/>
    <p:sldId id="356" r:id="rId15"/>
    <p:sldId id="357" r:id="rId16"/>
    <p:sldId id="358" r:id="rId17"/>
    <p:sldId id="359" r:id="rId18"/>
    <p:sldId id="360" r:id="rId19"/>
    <p:sldId id="363" r:id="rId20"/>
    <p:sldId id="362" r:id="rId21"/>
    <p:sldId id="309" r:id="rId22"/>
    <p:sldId id="310" r:id="rId23"/>
    <p:sldId id="342" r:id="rId24"/>
    <p:sldId id="343" r:id="rId25"/>
    <p:sldId id="340" r:id="rId26"/>
    <p:sldId id="339" r:id="rId27"/>
    <p:sldId id="364" r:id="rId28"/>
    <p:sldId id="389" r:id="rId29"/>
    <p:sldId id="365" r:id="rId30"/>
    <p:sldId id="366" r:id="rId31"/>
    <p:sldId id="368" r:id="rId32"/>
    <p:sldId id="370" r:id="rId33"/>
    <p:sldId id="371" r:id="rId34"/>
    <p:sldId id="372" r:id="rId35"/>
    <p:sldId id="373" r:id="rId36"/>
    <p:sldId id="391" r:id="rId37"/>
    <p:sldId id="390" r:id="rId38"/>
    <p:sldId id="374" r:id="rId39"/>
    <p:sldId id="375" r:id="rId40"/>
    <p:sldId id="377" r:id="rId41"/>
    <p:sldId id="379" r:id="rId42"/>
    <p:sldId id="392" r:id="rId43"/>
    <p:sldId id="384" r:id="rId44"/>
    <p:sldId id="385" r:id="rId45"/>
    <p:sldId id="388" r:id="rId46"/>
    <p:sldId id="315" r:id="rId4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395" autoAdjust="0"/>
    <p:restoredTop sz="94624" autoAdjust="0"/>
  </p:normalViewPr>
  <p:slideViewPr>
    <p:cSldViewPr>
      <p:cViewPr>
        <p:scale>
          <a:sx n="70" d="100"/>
          <a:sy n="70" d="100"/>
        </p:scale>
        <p:origin x="-79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4E2388-BCD8-4F0B-A29F-7BC7205D3153}" type="datetimeFigureOut">
              <a:rPr lang="pt-BR" smtClean="0"/>
              <a:pPr/>
              <a:t>25/08/2016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990A15-A34D-4479-8AA4-7489EDC1FFC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90A15-A34D-4479-8AA4-7489EDC1FFCF}" type="slidenum">
              <a:rPr lang="pt-BR" smtClean="0"/>
              <a:pPr/>
              <a:t>28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etângulo de cantos arredondados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97836-8523-40B8-B1F7-8548BB8E7DA2}" type="datetimeFigureOut">
              <a:rPr lang="pt-BR" smtClean="0"/>
              <a:pPr/>
              <a:t>25/08/2016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E734D983-880C-460A-A1AB-5BEEA4785A9A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97836-8523-40B8-B1F7-8548BB8E7DA2}" type="datetimeFigureOut">
              <a:rPr lang="pt-BR" smtClean="0"/>
              <a:pPr/>
              <a:t>25/08/2016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4D983-880C-460A-A1AB-5BEEA4785A9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97836-8523-40B8-B1F7-8548BB8E7DA2}" type="datetimeFigureOut">
              <a:rPr lang="pt-BR" smtClean="0"/>
              <a:pPr/>
              <a:t>25/08/2016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4D983-880C-460A-A1AB-5BEEA4785A9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97836-8523-40B8-B1F7-8548BB8E7DA2}" type="datetimeFigureOut">
              <a:rPr lang="pt-BR" smtClean="0"/>
              <a:pPr/>
              <a:t>25/08/2016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4D983-880C-460A-A1AB-5BEEA4785A9A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etângulo de cantos arredondados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97836-8523-40B8-B1F7-8548BB8E7DA2}" type="datetimeFigureOut">
              <a:rPr lang="pt-BR" smtClean="0"/>
              <a:pPr/>
              <a:t>25/08/2016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pt-BR"/>
          </a:p>
        </p:txBody>
      </p:sp>
      <p:sp>
        <p:nvSpPr>
          <p:cNvPr id="7" name="Retângulo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E734D983-880C-460A-A1AB-5BEEA4785A9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97836-8523-40B8-B1F7-8548BB8E7DA2}" type="datetimeFigureOut">
              <a:rPr lang="pt-BR" smtClean="0"/>
              <a:pPr/>
              <a:t>25/08/2016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4D983-880C-460A-A1AB-5BEEA4785A9A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97836-8523-40B8-B1F7-8548BB8E7DA2}" type="datetimeFigureOut">
              <a:rPr lang="pt-BR" smtClean="0"/>
              <a:pPr/>
              <a:t>25/08/2016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4D983-880C-460A-A1AB-5BEEA4785A9A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97836-8523-40B8-B1F7-8548BB8E7DA2}" type="datetimeFigureOut">
              <a:rPr lang="pt-BR" smtClean="0"/>
              <a:pPr/>
              <a:t>25/08/2016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4D983-880C-460A-A1AB-5BEEA4785A9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97836-8523-40B8-B1F7-8548BB8E7DA2}" type="datetimeFigureOut">
              <a:rPr lang="pt-BR" smtClean="0"/>
              <a:pPr/>
              <a:t>25/08/2016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4D983-880C-460A-A1AB-5BEEA4785A9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etângulo de cantos arredondados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97836-8523-40B8-B1F7-8548BB8E7DA2}" type="datetimeFigureOut">
              <a:rPr lang="pt-BR" smtClean="0"/>
              <a:pPr/>
              <a:t>25/08/2016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4D983-880C-460A-A1AB-5BEEA4785A9A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97836-8523-40B8-B1F7-8548BB8E7DA2}" type="datetimeFigureOut">
              <a:rPr lang="pt-BR" smtClean="0"/>
              <a:pPr/>
              <a:t>25/08/2016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E734D983-880C-460A-A1AB-5BEEA4785A9A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1" name="Retângulo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tângulo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etângulo de cantos arredondados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B897836-8523-40B8-B1F7-8548BB8E7DA2}" type="datetimeFigureOut">
              <a:rPr lang="pt-BR" smtClean="0"/>
              <a:pPr/>
              <a:t>25/08/2016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E734D983-880C-460A-A1AB-5BEEA4785A9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Office_Excel5.xls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Office_Excel6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Office_Excel1.xls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Office_Excel2.xls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Office_Excel3.xls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Office_Excel4.xls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b="1" dirty="0" smtClean="0"/>
              <a:t>Denise Lobato Gentil</a:t>
            </a:r>
          </a:p>
          <a:p>
            <a:r>
              <a:rPr lang="pt-BR" b="1" dirty="0" smtClean="0"/>
              <a:t>Instituto de Economia/Universidade Federal do Rio de Janeiro</a:t>
            </a:r>
            <a:endParaRPr lang="pt-BR" b="1" dirty="0"/>
          </a:p>
        </p:txBody>
      </p:sp>
      <p:sp>
        <p:nvSpPr>
          <p:cNvPr id="3" name="Título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BR" sz="2800" dirty="0" smtClean="0"/>
              <a:t>“A CONTRA-REFORMA DA PREVIDÊNCIA: PRIVATIZAÇÃO </a:t>
            </a:r>
            <a:r>
              <a:rPr lang="pt-BR" sz="2800" dirty="0" smtClean="0"/>
              <a:t>E RETROCESSO”</a:t>
            </a:r>
            <a:endParaRPr lang="pt-B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BR"/>
          </a:p>
        </p:txBody>
      </p:sp>
      <p:graphicFrame>
        <p:nvGraphicFramePr>
          <p:cNvPr id="5122" name="Object 1"/>
          <p:cNvGraphicFramePr>
            <a:graphicFrameLocks noChangeAspect="1"/>
          </p:cNvGraphicFramePr>
          <p:nvPr/>
        </p:nvGraphicFramePr>
        <p:xfrm>
          <a:off x="1333500" y="1739900"/>
          <a:ext cx="6465888" cy="3824288"/>
        </p:xfrm>
        <a:graphic>
          <a:graphicData uri="http://schemas.openxmlformats.org/presentationml/2006/ole">
            <p:oleObj spid="_x0000_s95234" name="Planilha" r:id="rId3" imgW="3924214" imgH="1666990" progId="Excel.Sheet.12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Análise financeira da previdência pública</a:t>
            </a:r>
            <a:endParaRPr lang="pt-BR"/>
          </a:p>
        </p:txBody>
      </p:sp>
      <p:sp>
        <p:nvSpPr>
          <p:cNvPr id="13315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z="1600" smtClean="0"/>
              <a:t>DETERMINANTES DA CAPACIDADE DE FINANCIAMENTO DE LONGO PRAZO DO SISTEMA PREVIDENCIÁRIO</a:t>
            </a:r>
          </a:p>
        </p:txBody>
      </p:sp>
      <p:sp>
        <p:nvSpPr>
          <p:cNvPr id="23555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Tahoma" pitchFamily="34" charset="0"/>
              <a:buAutoNum type="arabicPeriod"/>
            </a:pPr>
            <a:r>
              <a:rPr lang="pt-BR" altLang="pt-BR" smtClean="0"/>
              <a:t>Nível de emprego;</a:t>
            </a:r>
          </a:p>
          <a:p>
            <a:pPr marL="457200" indent="-457200">
              <a:buFont typeface="Tahoma" pitchFamily="34" charset="0"/>
              <a:buAutoNum type="arabicPeriod"/>
            </a:pPr>
            <a:r>
              <a:rPr lang="pt-BR" altLang="pt-BR" smtClean="0"/>
              <a:t>Taxa de participação da população em idade ativa;</a:t>
            </a:r>
          </a:p>
          <a:p>
            <a:pPr marL="457200" indent="-457200">
              <a:buFont typeface="Tahoma" pitchFamily="34" charset="0"/>
              <a:buAutoNum type="arabicPeriod"/>
            </a:pPr>
            <a:r>
              <a:rPr lang="pt-BR" altLang="pt-BR" smtClean="0"/>
              <a:t>Produtividade do trabalho;</a:t>
            </a:r>
          </a:p>
          <a:p>
            <a:pPr marL="457200" indent="-457200">
              <a:buFont typeface="Tahoma" pitchFamily="34" charset="0"/>
              <a:buAutoNum type="arabicPeriod"/>
            </a:pPr>
            <a:r>
              <a:rPr lang="pt-BR" altLang="pt-BR" smtClean="0"/>
              <a:t>Patamar dos salários;</a:t>
            </a:r>
          </a:p>
          <a:p>
            <a:pPr marL="457200" indent="-457200">
              <a:buFont typeface="Tahoma" pitchFamily="34" charset="0"/>
              <a:buAutoNum type="arabicPeriod"/>
            </a:pPr>
            <a:r>
              <a:rPr lang="pt-BR" altLang="pt-BR" smtClean="0"/>
              <a:t>Tributos arrecadados para fins previdenciários;</a:t>
            </a:r>
          </a:p>
          <a:p>
            <a:pPr marL="457200" indent="-457200">
              <a:buFont typeface="Tahoma" pitchFamily="34" charset="0"/>
              <a:buAutoNum type="arabicPeriod"/>
            </a:pPr>
            <a:r>
              <a:rPr lang="pt-BR" altLang="pt-BR" smtClean="0"/>
              <a:t>Valor real das aposentadorias;</a:t>
            </a:r>
          </a:p>
          <a:p>
            <a:pPr marL="457200" indent="-457200">
              <a:buFont typeface="Tahoma" pitchFamily="34" charset="0"/>
              <a:buAutoNum type="arabicPeriod"/>
            </a:pPr>
            <a:r>
              <a:rPr lang="pt-BR" altLang="pt-BR" smtClean="0"/>
              <a:t>Idade da aposentadoria.</a:t>
            </a:r>
          </a:p>
          <a:p>
            <a:pPr marL="457200" indent="-457200">
              <a:buFont typeface="Wingdings" pitchFamily="2" charset="2"/>
              <a:buNone/>
            </a:pPr>
            <a:r>
              <a:rPr lang="pt-BR" altLang="pt-BR" smtClean="0"/>
              <a:t>GOVERNOS PROGRESSISTAS E DEMOCRÁTICOS OPTAM PELO MANEJO DAS VARIÁVEIS DOS ITENS 1, 2,3 e 4. </a:t>
            </a:r>
          </a:p>
          <a:p>
            <a:pPr marL="457200" indent="-457200">
              <a:buFont typeface="Tahoma" pitchFamily="34" charset="0"/>
              <a:buAutoNum type="arabicPeriod"/>
            </a:pPr>
            <a:endParaRPr lang="pt-BR" altLang="pt-BR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sz="4400" b="0" kern="1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Evolução do FALSO DÉFICIT</a:t>
            </a:r>
            <a:endParaRPr lang="pt-BR" sz="4400" dirty="0"/>
          </a:p>
        </p:txBody>
      </p:sp>
      <p:sp>
        <p:nvSpPr>
          <p:cNvPr id="15363" name="CaixaDeTexto 3"/>
          <p:cNvSpPr txBox="1">
            <a:spLocks noChangeArrowheads="1"/>
          </p:cNvSpPr>
          <p:nvPr/>
        </p:nvSpPr>
        <p:spPr bwMode="auto">
          <a:xfrm>
            <a:off x="958850" y="1311275"/>
            <a:ext cx="5573713" cy="461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AutoNum type="arabicPlain" startAt="2012"/>
            </a:pPr>
            <a:r>
              <a:rPr lang="pt-BR" altLang="pt-BR" sz="2800" dirty="0"/>
              <a:t>R$ 40 bilhões</a:t>
            </a:r>
          </a:p>
          <a:p>
            <a:pPr marL="457200" indent="-457200"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AutoNum type="arabicPlain" startAt="2012"/>
            </a:pPr>
            <a:r>
              <a:rPr lang="pt-BR" altLang="pt-BR" sz="2800" dirty="0"/>
              <a:t> R$ 49,8 bilhões</a:t>
            </a:r>
          </a:p>
          <a:p>
            <a:pPr marL="457200" indent="-457200"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AutoNum type="arabicPlain" startAt="2012"/>
            </a:pPr>
            <a:r>
              <a:rPr lang="pt-BR" altLang="pt-BR" sz="2800" dirty="0"/>
              <a:t>R$ 56,7 bilhões</a:t>
            </a:r>
          </a:p>
          <a:p>
            <a:pPr marL="457200" indent="-457200"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AutoNum type="arabicPlain" startAt="2012"/>
            </a:pPr>
            <a:r>
              <a:rPr lang="pt-BR" altLang="pt-BR" sz="2800" dirty="0"/>
              <a:t>R$ 85,8 bilhões</a:t>
            </a:r>
          </a:p>
          <a:p>
            <a:pPr marL="457200" indent="-457200"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AutoNum type="arabicPlain" startAt="2012"/>
            </a:pPr>
            <a:r>
              <a:rPr lang="pt-BR" altLang="pt-BR" sz="2800" dirty="0"/>
              <a:t>R$ 112,5 bilhões (acumulado em 12 meses até junho)</a:t>
            </a:r>
          </a:p>
          <a:p>
            <a:pPr marL="457200" indent="-457200"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None/>
            </a:pPr>
            <a:r>
              <a:rPr lang="pt-BR" altLang="pt-BR" sz="2800" dirty="0"/>
              <a:t>Fonte: Fluxo de Caixa do </a:t>
            </a:r>
            <a:r>
              <a:rPr lang="pt-BR" altLang="pt-BR" sz="2800" dirty="0" err="1"/>
              <a:t>Minist</a:t>
            </a:r>
            <a:r>
              <a:rPr lang="pt-BR" altLang="pt-BR" sz="2800" dirty="0"/>
              <a:t>. da Previdência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6"/>
          <p:cNvSpPr>
            <a:spLocks noChangeArrowheads="1"/>
          </p:cNvSpPr>
          <p:nvPr/>
        </p:nvSpPr>
        <p:spPr bwMode="auto">
          <a:xfrm>
            <a:off x="450850" y="904875"/>
            <a:ext cx="8328025" cy="33972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5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</a:pPr>
            <a:r>
              <a:rPr lang="pt-BR" altLang="pt-BR" sz="2400"/>
              <a:t>O déficit da previdência tem sido calculado como:</a:t>
            </a:r>
          </a:p>
        </p:txBody>
      </p:sp>
      <p:sp>
        <p:nvSpPr>
          <p:cNvPr id="253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pt-BR" sz="1800" smtClean="0"/>
          </a:p>
        </p:txBody>
      </p:sp>
      <p:sp>
        <p:nvSpPr>
          <p:cNvPr id="253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4500" y="1562100"/>
            <a:ext cx="2713038" cy="3184525"/>
          </a:xfrm>
          <a:ln w="28575" cap="flat" algn="ctr">
            <a:solidFill>
              <a:schemeClr val="hlink"/>
            </a:solidFill>
          </a:ln>
        </p:spPr>
        <p:txBody>
          <a:bodyPr anchor="ctr"/>
          <a:lstStyle/>
          <a:p>
            <a:pPr marL="0" indent="0" algn="ctr" eaLnBrk="1" hangingPunct="1">
              <a:buFont typeface="Wingdings" pitchFamily="2" charset="2"/>
              <a:buNone/>
            </a:pPr>
            <a:r>
              <a:rPr lang="pt-BR" altLang="pt-BR" sz="2000" smtClean="0"/>
              <a:t>Contribuições ao INSS dos assalariados, dos empregados domésticos, trabalhadores avulsos, segurado especial, dos autônomos e de empresários. </a:t>
            </a:r>
          </a:p>
        </p:txBody>
      </p:sp>
      <p:sp>
        <p:nvSpPr>
          <p:cNvPr id="253961" name="Rectangle 9"/>
          <p:cNvSpPr>
            <a:spLocks noChangeArrowheads="1"/>
          </p:cNvSpPr>
          <p:nvPr/>
        </p:nvSpPr>
        <p:spPr bwMode="auto">
          <a:xfrm>
            <a:off x="438150" y="4833938"/>
            <a:ext cx="8705850" cy="167957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</a:pPr>
            <a:r>
              <a:rPr lang="pt-BR" altLang="pt-BR"/>
              <a:t>Esse cálculo não segue os preceitos constitucionais (Art. 195);</a:t>
            </a:r>
          </a:p>
          <a:p>
            <a:pPr marL="342900" indent="-342900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</a:pPr>
            <a:r>
              <a:rPr lang="pt-BR" altLang="pt-BR"/>
              <a:t>É um recurso contábil que não expressa a realidade     financeira da previdência pública e que visa criar a ideia de falência da Previdência Pública. </a:t>
            </a: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3243263" y="1562100"/>
            <a:ext cx="2771775" cy="3206750"/>
            <a:chOff x="2043" y="984"/>
            <a:chExt cx="1774" cy="2020"/>
          </a:xfrm>
        </p:grpSpPr>
        <p:sp>
          <p:nvSpPr>
            <p:cNvPr id="16395" name="Rectangle 5"/>
            <p:cNvSpPr>
              <a:spLocks noChangeArrowheads="1"/>
            </p:cNvSpPr>
            <p:nvPr/>
          </p:nvSpPr>
          <p:spPr bwMode="auto">
            <a:xfrm>
              <a:off x="2401" y="984"/>
              <a:ext cx="1416" cy="2020"/>
            </a:xfrm>
            <a:prstGeom prst="rect">
              <a:avLst/>
            </a:prstGeom>
            <a:noFill/>
            <a:ln w="28575" algn="ctr">
              <a:solidFill>
                <a:schemeClr val="hlink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pt-BR" altLang="pt-BR" sz="2000"/>
                <a:t>Benefícios Previdenciários do RGPS  </a:t>
              </a:r>
            </a:p>
          </p:txBody>
        </p:sp>
        <p:sp>
          <p:nvSpPr>
            <p:cNvPr id="16396" name="Line 11"/>
            <p:cNvSpPr>
              <a:spLocks noChangeShapeType="1"/>
            </p:cNvSpPr>
            <p:nvPr/>
          </p:nvSpPr>
          <p:spPr bwMode="auto">
            <a:xfrm>
              <a:off x="2043" y="2022"/>
              <a:ext cx="292" cy="0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5997575" y="1562100"/>
            <a:ext cx="2960688" cy="3206750"/>
            <a:chOff x="3778" y="984"/>
            <a:chExt cx="1865" cy="2020"/>
          </a:xfrm>
        </p:grpSpPr>
        <p:sp>
          <p:nvSpPr>
            <p:cNvPr id="16392" name="Rectangle 12"/>
            <p:cNvSpPr>
              <a:spLocks noChangeArrowheads="1"/>
            </p:cNvSpPr>
            <p:nvPr/>
          </p:nvSpPr>
          <p:spPr bwMode="auto">
            <a:xfrm>
              <a:off x="4126" y="984"/>
              <a:ext cx="1517" cy="2020"/>
            </a:xfrm>
            <a:prstGeom prst="rect">
              <a:avLst/>
            </a:prstGeom>
            <a:noFill/>
            <a:ln w="28575" algn="ctr">
              <a:solidFill>
                <a:schemeClr val="hlink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pt-BR" altLang="pt-BR" sz="2000"/>
                <a:t>Saldo previdenciário negativo</a:t>
              </a:r>
            </a:p>
          </p:txBody>
        </p:sp>
        <p:sp>
          <p:nvSpPr>
            <p:cNvPr id="16393" name="Line 13"/>
            <p:cNvSpPr>
              <a:spLocks noChangeShapeType="1"/>
            </p:cNvSpPr>
            <p:nvPr/>
          </p:nvSpPr>
          <p:spPr bwMode="auto">
            <a:xfrm>
              <a:off x="3778" y="1935"/>
              <a:ext cx="292" cy="0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6394" name="Line 14"/>
            <p:cNvSpPr>
              <a:spLocks noChangeShapeType="1"/>
            </p:cNvSpPr>
            <p:nvPr/>
          </p:nvSpPr>
          <p:spPr bwMode="auto">
            <a:xfrm>
              <a:off x="3778" y="2038"/>
              <a:ext cx="292" cy="0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3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3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539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539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39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39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539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39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539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539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3954" grpId="0"/>
      <p:bldP spid="253955" grpId="0" build="p"/>
      <p:bldP spid="253961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z="1800" smtClean="0"/>
              <a:t>PROBLEMAS COM A METODOLOGIA DE CÁLCULO DO SALDO PREVIDENCIÁRIO NEGATIVO</a:t>
            </a:r>
          </a:p>
        </p:txBody>
      </p:sp>
      <p:sp>
        <p:nvSpPr>
          <p:cNvPr id="257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BR" altLang="pt-BR" sz="2000" smtClean="0"/>
              <a:t>Desconsidera um dos maiores avanços inscritos na Constituição de 1988 em termos de direito social: a criação de um </a:t>
            </a:r>
            <a:r>
              <a:rPr lang="pt-BR" altLang="pt-BR" sz="2000" u="sng" smtClean="0"/>
              <a:t>sistema integrado de seguridade social, financiado com recursos próprios.</a:t>
            </a:r>
          </a:p>
          <a:p>
            <a:pPr eaLnBrk="1" hangingPunct="1"/>
            <a:r>
              <a:rPr lang="pt-BR" altLang="pt-BR" sz="2000" smtClean="0"/>
              <a:t>Desconsidera a exigência da diversidade das fontes de receita do sistema de seguridade e da própria previdência. O regime de repartição envolve Estado, trabalhadores e capitalistas.</a:t>
            </a:r>
          </a:p>
          <a:p>
            <a:pPr eaLnBrk="1" hangingPunct="1"/>
            <a:r>
              <a:rPr lang="pt-BR" altLang="pt-BR" sz="2000" smtClean="0"/>
              <a:t>A seguridade social também será financiada com</a:t>
            </a:r>
            <a:r>
              <a:rPr lang="pt-BR" altLang="pt-BR" sz="2000" u="sng" smtClean="0"/>
              <a:t> recursos do orçamento da União</a:t>
            </a:r>
            <a:endParaRPr lang="pt-BR" altLang="pt-BR" sz="2000" smtClean="0"/>
          </a:p>
          <a:p>
            <a:pPr eaLnBrk="1" hangingPunct="1"/>
            <a:r>
              <a:rPr lang="pt-BR" altLang="pt-BR" sz="2000" smtClean="0"/>
              <a:t>As receitas da seguridade são arrecadadas e administradas pelo Min. da Fazenda – aleatoriedade e arbitrariedade na escolha de prioridades para aplicação dos recursos.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7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57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57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57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57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7026" grpId="0"/>
      <p:bldP spid="25702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ítulo 1"/>
          <p:cNvSpPr>
            <a:spLocks noGrp="1"/>
          </p:cNvSpPr>
          <p:nvPr>
            <p:ph type="title"/>
          </p:nvPr>
        </p:nvSpPr>
        <p:spPr>
          <a:xfrm>
            <a:off x="622300" y="147638"/>
            <a:ext cx="5830888" cy="382587"/>
          </a:xfrm>
        </p:spPr>
        <p:txBody>
          <a:bodyPr>
            <a:normAutofit fontScale="90000"/>
          </a:bodyPr>
          <a:lstStyle/>
          <a:p>
            <a:r>
              <a:rPr lang="pt-BR" altLang="pt-BR" sz="2000" smtClean="0"/>
              <a:t>RESULTADO DA SEGURIDADE SOCIAL</a:t>
            </a:r>
          </a:p>
        </p:txBody>
      </p:sp>
      <p:sp>
        <p:nvSpPr>
          <p:cNvPr id="6148" name="Espaço Reservado para Conteú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altLang="pt-BR" smtClean="0"/>
          </a:p>
        </p:txBody>
      </p:sp>
      <p:graphicFrame>
        <p:nvGraphicFramePr>
          <p:cNvPr id="6146" name="Object 5"/>
          <p:cNvGraphicFramePr>
            <a:graphicFrameLocks noChangeAspect="1"/>
          </p:cNvGraphicFramePr>
          <p:nvPr/>
        </p:nvGraphicFramePr>
        <p:xfrm>
          <a:off x="242888" y="857250"/>
          <a:ext cx="8713787" cy="5588000"/>
        </p:xfrm>
        <a:graphic>
          <a:graphicData uri="http://schemas.openxmlformats.org/presentationml/2006/ole">
            <p:oleObj spid="_x0000_s96258" name="Planilha" r:id="rId3" imgW="7480351" imgH="5143336" progId="Excel.Shee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smtClean="0"/>
          </a:p>
        </p:txBody>
      </p:sp>
      <p:pic>
        <p:nvPicPr>
          <p:cNvPr id="18435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06425" y="1719262"/>
            <a:ext cx="8229600" cy="4638695"/>
          </a:xfrm>
          <a:noFill/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z="1800" smtClean="0"/>
              <a:t>CONCLUSÕES IMEDIATAS:</a:t>
            </a:r>
          </a:p>
        </p:txBody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pt-BR" altLang="pt-BR" smtClean="0"/>
              <a:t>O desequilíbrio orçamentário está no orçamento fiscal e não no orçamento da seguridade social ou no orçamento da previdência social;</a:t>
            </a:r>
          </a:p>
          <a:p>
            <a:pPr eaLnBrk="1" hangingPunct="1">
              <a:lnSpc>
                <a:spcPct val="90000"/>
              </a:lnSpc>
            </a:pPr>
            <a:r>
              <a:rPr lang="pt-BR" altLang="pt-BR" smtClean="0"/>
              <a:t>A seguridade não recebe recursos do orçamento fiscal, ao contrário, parte substancialmente elevada de seus recursos financia o orçamento fiscal;</a:t>
            </a:r>
          </a:p>
          <a:p>
            <a:pPr eaLnBrk="1" hangingPunct="1">
              <a:lnSpc>
                <a:spcPct val="90000"/>
              </a:lnSpc>
            </a:pPr>
            <a:r>
              <a:rPr lang="pt-BR" altLang="pt-BR" smtClean="0"/>
              <a:t>Não é a previdência que causa problemas de instabilidade econômica e crise de confiança nos investidores, mas ao contrário, é o orçamento da seguridade que tem servido para respaldar a política econômica de gastos financeiros elevados. </a:t>
            </a:r>
          </a:p>
          <a:p>
            <a:pPr eaLnBrk="1" hangingPunct="1">
              <a:lnSpc>
                <a:spcPct val="90000"/>
              </a:lnSpc>
            </a:pPr>
            <a:r>
              <a:rPr lang="pt-BR" altLang="pt-BR" smtClean="0"/>
              <a:t>É a política econômica que atinge a seguridade social, precarizando serviços essenciais à sobrevivência da população.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9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59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59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59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9075" grpId="0" build="p" bldLvl="2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Título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O REGIME PRÓPRIO DE PREVIDÊNCIA DOS SERVIDORES - RPPS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 CONTEXTO MACROECONÔMICO 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t-BR" sz="4800" dirty="0" smtClean="0"/>
              <a:t>Razões de POLÍTICA ECONÔMICA que viabilizaram a proposta conservadora de Reforma da Previdência.</a:t>
            </a:r>
            <a:endParaRPr lang="pt-BR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/>
              <a:t>Fundação de Previdência Complementar dos Servidores Públicos (</a:t>
            </a:r>
            <a:r>
              <a:rPr lang="pt-BR" b="1" dirty="0" smtClean="0">
                <a:solidFill>
                  <a:srgbClr val="FF0000"/>
                </a:solidFill>
              </a:rPr>
              <a:t>FUNPRESP)</a:t>
            </a:r>
            <a:r>
              <a:rPr lang="pt-BR" b="1" dirty="0" smtClean="0"/>
              <a:t> </a:t>
            </a:r>
            <a:endParaRPr lang="pt-BR" b="1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2381260"/>
          </a:xfrm>
        </p:spPr>
        <p:txBody>
          <a:bodyPr>
            <a:normAutofit fontScale="92500"/>
          </a:bodyPr>
          <a:lstStyle/>
          <a:p>
            <a:pPr>
              <a:buFont typeface="Arial" pitchFamily="34" charset="0"/>
              <a:buChar char="•"/>
            </a:pPr>
            <a:r>
              <a:rPr lang="pt-BR" dirty="0" smtClean="0"/>
              <a:t> </a:t>
            </a:r>
            <a:r>
              <a:rPr lang="pt-BR" sz="3900" b="1" dirty="0" smtClean="0"/>
              <a:t>Mais um artifício que esvazia os cofres da Previdência pública.</a:t>
            </a:r>
          </a:p>
          <a:p>
            <a:pPr>
              <a:buFont typeface="Arial" pitchFamily="34" charset="0"/>
              <a:buChar char="•"/>
            </a:pPr>
            <a:r>
              <a:rPr lang="pt-BR" sz="3900" b="1" dirty="0" smtClean="0"/>
              <a:t> O maior de todos os favorecimentos ao sistema financeiro.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68346"/>
          </a:xfrm>
        </p:spPr>
        <p:txBody>
          <a:bodyPr>
            <a:normAutofit fontScale="90000"/>
          </a:bodyPr>
          <a:lstStyle/>
          <a:p>
            <a:r>
              <a:rPr lang="pt-BR" sz="2800" dirty="0" smtClean="0"/>
              <a:t>O REGIME DE PREVIDÊNCIA COMPLEMENTAR e o FUNPRESP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500002" y="1071546"/>
            <a:ext cx="8643998" cy="557216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pt-BR" sz="2400" dirty="0" smtClean="0"/>
              <a:t>Hoje</a:t>
            </a:r>
            <a:r>
              <a:rPr lang="pt-BR" sz="2400" dirty="0" smtClean="0"/>
              <a:t> </a:t>
            </a:r>
            <a:r>
              <a:rPr lang="pt-BR" sz="2400" dirty="0" smtClean="0"/>
              <a:t>há 3 </a:t>
            </a:r>
            <a:r>
              <a:rPr lang="pt-BR" sz="2400" dirty="0" smtClean="0"/>
              <a:t>situações para os servidores da União:</a:t>
            </a:r>
            <a:endParaRPr lang="pt-BR" sz="2400" dirty="0" smtClean="0"/>
          </a:p>
          <a:p>
            <a:r>
              <a:rPr lang="pt-BR" sz="2400" dirty="0" smtClean="0"/>
              <a:t>1ª) Servidor que ingressou </a:t>
            </a:r>
            <a:r>
              <a:rPr lang="pt-BR" sz="2400" u="sng" dirty="0" smtClean="0"/>
              <a:t>antes de 2003</a:t>
            </a:r>
            <a:r>
              <a:rPr lang="pt-BR" sz="2400" dirty="0" smtClean="0"/>
              <a:t>: tem assegurada a paridade plena e a integralidade dos proventos na aposentadoria de forma equivalente à dos servidores em atividade.  O servidor contribui com 11% sobre seu salário total, a União com 22%</a:t>
            </a:r>
          </a:p>
          <a:p>
            <a:r>
              <a:rPr lang="pt-BR" sz="2400" dirty="0" smtClean="0"/>
              <a:t>2ª) Servidores que ingressaram </a:t>
            </a:r>
            <a:r>
              <a:rPr lang="pt-BR" sz="2400" u="sng" dirty="0" smtClean="0"/>
              <a:t>a partir de 2003 </a:t>
            </a:r>
            <a:r>
              <a:rPr lang="pt-BR" sz="2400" dirty="0" smtClean="0"/>
              <a:t>e antes do início da vigência do Regime de Previdência  Complementar e não optar por esse regime: perda a paridade e integralidade; receberá benefício equivalente a 80% das maiores contribuições.</a:t>
            </a:r>
          </a:p>
          <a:p>
            <a:r>
              <a:rPr lang="pt-BR" sz="2400" dirty="0" smtClean="0"/>
              <a:t>3ª) Servidores do novo regime, que foi  regulamentado pela Lei nº 12.618 de 30/04/2012,  que criou a Fundação de Previdência Complementar do Servidor Público Federal (FUNPRESP). A União garantirá o pagamento dos proventos até o </a:t>
            </a:r>
            <a:r>
              <a:rPr lang="pt-BR" sz="2400" b="1" dirty="0" smtClean="0"/>
              <a:t>teto do INSS</a:t>
            </a:r>
            <a:r>
              <a:rPr lang="pt-BR" sz="2400" dirty="0" smtClean="0"/>
              <a:t>. O servidor contribuirá com 11%, a União com 22%, incidindo sobre o valor do teto do INSS, hoje de </a:t>
            </a:r>
            <a:r>
              <a:rPr lang="pt-BR" sz="2400" b="1" dirty="0" smtClean="0"/>
              <a:t>R$ </a:t>
            </a:r>
            <a:r>
              <a:rPr lang="pt-BR" sz="2400" b="1" dirty="0" smtClean="0"/>
              <a:t>5.189,82 (2016).</a:t>
            </a:r>
            <a:endParaRPr lang="pt-BR" sz="2400" b="1" dirty="0" smtClean="0"/>
          </a:p>
          <a:p>
            <a:r>
              <a:rPr lang="pt-BR" sz="2400" dirty="0" smtClean="0"/>
              <a:t>Caso o servidor opte pelo </a:t>
            </a:r>
            <a:r>
              <a:rPr lang="pt-BR" sz="2400" dirty="0" err="1" smtClean="0"/>
              <a:t>Funpresp</a:t>
            </a:r>
            <a:r>
              <a:rPr lang="pt-BR" sz="2400" dirty="0" smtClean="0"/>
              <a:t> ele contribuirá sobre o valor que ultrapassar o teto do INSS com um percentual de 7,5%, 8% ou 8,5%.  A União também contribuirá, mas até o percentual máximo de 8,5%. Sobre essa parte, não há nenhuma definição do provento que o servidor irá receber. </a:t>
            </a:r>
            <a:r>
              <a:rPr lang="pt-BR" sz="2400" b="1" dirty="0" smtClean="0"/>
              <a:t>Dependerá do sucesso </a:t>
            </a:r>
            <a:r>
              <a:rPr lang="pt-BR" sz="2400" b="1" dirty="0" smtClean="0"/>
              <a:t>ou fracasso </a:t>
            </a:r>
            <a:r>
              <a:rPr lang="pt-BR" sz="2400" b="1" dirty="0" smtClean="0"/>
              <a:t>das </a:t>
            </a:r>
            <a:r>
              <a:rPr lang="pt-BR" sz="2400" b="1" dirty="0" smtClean="0"/>
              <a:t>aplicações feitas no mercado financeiro. 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CRÍTICAS AO FUNPRESP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5124472"/>
          </a:xfrm>
        </p:spPr>
        <p:txBody>
          <a:bodyPr>
            <a:normAutofit fontScale="62500" lnSpcReduction="20000"/>
          </a:bodyPr>
          <a:lstStyle/>
          <a:p>
            <a:r>
              <a:rPr lang="pt-BR" sz="3400" dirty="0" smtClean="0"/>
              <a:t>É uma entidade privada (um fundo de pensão) que atuará no mercado com verba pública e com o dinheiro dos servidores (estáveis e bem remunerados). Avança o processo de privatização da Previdência. Aumenta o risco dos servidores.</a:t>
            </a:r>
          </a:p>
          <a:p>
            <a:r>
              <a:rPr lang="pt-BR" sz="3400" dirty="0" smtClean="0"/>
              <a:t>Retira direitos dos trabalhadores. Os futuros servidores aposentados perdem o vínculo com a carreira – suas aposentadorias não estão mais pré-estabelecidas e não serão mais corrigidas simultaneamente com os servidores ativos.</a:t>
            </a:r>
          </a:p>
          <a:p>
            <a:r>
              <a:rPr lang="pt-BR" sz="3400" dirty="0" smtClean="0"/>
              <a:t>Rompe com o pacto de gerações, pois a complementação da aposentadoria dependerá das contribuições individuais de cada servidor e da contribuição patronal. Acaba com a solidariedade.</a:t>
            </a:r>
          </a:p>
          <a:p>
            <a:r>
              <a:rPr lang="pt-BR" sz="3400" dirty="0" smtClean="0"/>
              <a:t>Quebra a paridade entre os atuais aposentados e aqueles que vierem a ingressar no serviço público. </a:t>
            </a:r>
          </a:p>
          <a:p>
            <a:r>
              <a:rPr lang="pt-BR" sz="3400" dirty="0" smtClean="0"/>
              <a:t>Vai gerar pressão pelo descolamento entre salários e aposentadorias dos antigos.</a:t>
            </a:r>
          </a:p>
          <a:p>
            <a:r>
              <a:rPr lang="pt-BR" sz="3400" dirty="0" smtClean="0"/>
              <a:t>Penalizará aqueles que se aposentam com menor tempo de contribuição: mulheres, professores do ensino básico e aposentadorias especiais.</a:t>
            </a:r>
          </a:p>
          <a:p>
            <a:endParaRPr lang="pt-BR" sz="3400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511156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CRÍTICAS AO FUNPRESP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914400" y="714356"/>
            <a:ext cx="7772400" cy="5429288"/>
          </a:xfrm>
        </p:spPr>
        <p:txBody>
          <a:bodyPr>
            <a:noAutofit/>
          </a:bodyPr>
          <a:lstStyle/>
          <a:p>
            <a:r>
              <a:rPr lang="pt-BR" sz="1800" dirty="0" smtClean="0"/>
              <a:t>Irá agravar o desequilíbrio financeiro e atuarial do Regime Próprio dos Servidores, pois a base de contribuição dos servidores será menor por causa do teto e há um grande número de servidores que irá se aposentar pelo regime antigo.</a:t>
            </a:r>
          </a:p>
          <a:p>
            <a:r>
              <a:rPr lang="pt-BR" sz="1800" dirty="0" smtClean="0"/>
              <a:t>Pelos dados da </a:t>
            </a:r>
            <a:r>
              <a:rPr lang="pt-BR" sz="1800" dirty="0" err="1" smtClean="0"/>
              <a:t>Anfip</a:t>
            </a:r>
            <a:r>
              <a:rPr lang="pt-BR" sz="1800" dirty="0" smtClean="0"/>
              <a:t>, o déficit do RPPS foi de </a:t>
            </a:r>
            <a:r>
              <a:rPr lang="pt-BR" sz="1800" b="1" u="sng" dirty="0" smtClean="0">
                <a:solidFill>
                  <a:srgbClr val="FF0000"/>
                </a:solidFill>
              </a:rPr>
              <a:t>R$30,6 bilhões ou 0,56% do PIB</a:t>
            </a:r>
            <a:r>
              <a:rPr lang="pt-BR" sz="1800" dirty="0" smtClean="0"/>
              <a:t> em 2014. Há 6 anos está estável nesse percentual. O governo calcula errado o déficit do RPPS. Do lado da despesa, inclui a previdência dos militares e contabiliza as despesas do Regime relacionadas às aos ex-territórios. Do lado da receita, a contribuição patronal é subestimada (deveria ser o dobro da contribuição do servidor). </a:t>
            </a:r>
          </a:p>
          <a:p>
            <a:r>
              <a:rPr lang="pt-BR" sz="1800" dirty="0" smtClean="0"/>
              <a:t>Para o Fórum de Debates sobre Políticas de Emprego, Trabalho e Renda e de Previdência Social, o déficit foi de </a:t>
            </a:r>
            <a:r>
              <a:rPr lang="pt-BR" sz="1800" b="1" dirty="0" smtClean="0">
                <a:solidFill>
                  <a:srgbClr val="FF0000"/>
                </a:solidFill>
              </a:rPr>
              <a:t>R$ 72,5 bilhões em 2015</a:t>
            </a:r>
            <a:r>
              <a:rPr lang="pt-BR" sz="1800" dirty="0" smtClean="0"/>
              <a:t>. Parte importante do déficit estimado pelo governo (44,8%) são aposentadorias e pensões dos militares, isto é, R$32,5 bilhões. Não há nenhuma proposta de reforma nas regras de concessão de aposentadorias e pensões dos militares.</a:t>
            </a:r>
          </a:p>
          <a:p>
            <a:r>
              <a:rPr lang="pt-BR" sz="1800" dirty="0" smtClean="0"/>
              <a:t>O governo estima que, com o FUNPRESP, o déficit  irá crescer até 2043 medido em % do PIB. Se estabilizará, como proporção do PIB, em 2039 e passará a declinar apenas partir de 2044. Se não ajuda no combate à crise fiscal atual, a quem interessa esse cenário de reforma?</a:t>
            </a:r>
          </a:p>
          <a:p>
            <a:r>
              <a:rPr lang="pt-BR" sz="1800" dirty="0" smtClean="0"/>
              <a:t>Reduzirá a capacidade do Estado brasileiro de recrutar os melhores servidores especializados.</a:t>
            </a:r>
          </a:p>
          <a:p>
            <a:r>
              <a:rPr lang="pt-BR" sz="1800" dirty="0" smtClean="0"/>
              <a:t>O avanço da terceirização afeta a receita do FUNPRESP, porque os terceirizados contribuem para o RGPS.</a:t>
            </a:r>
            <a:endParaRPr lang="pt-BR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Proposta de reforma de 2016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Adotar uma idade mínima para as aposentadorias por tempo de contribuição do RGPS (65 anos) e equiparar com a regra de aposentadoria por tempo de contribuição do setor público, elevando, portanto, a idade do RPPS (atualmente a regra é 60 anos para homens e 55 anos para mulheres). </a:t>
            </a:r>
          </a:p>
          <a:p>
            <a:r>
              <a:rPr lang="pt-BR" dirty="0" smtClean="0"/>
              <a:t>Convergência gradual das regras de aposentadoria entre homens e mulheres, até que as mulheres </a:t>
            </a:r>
            <a:r>
              <a:rPr lang="pt-BR" smtClean="0"/>
              <a:t>se aposentem aos 65 anos. 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/>
          <a:srcRect l="25781" t="35000" r="26406" b="21666"/>
          <a:stretch>
            <a:fillRect/>
          </a:stretch>
        </p:blipFill>
        <p:spPr bwMode="auto">
          <a:xfrm>
            <a:off x="571472" y="142852"/>
            <a:ext cx="8072494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CaixaDeTexto 3"/>
          <p:cNvSpPr txBox="1"/>
          <p:nvPr/>
        </p:nvSpPr>
        <p:spPr>
          <a:xfrm>
            <a:off x="714348" y="6357958"/>
            <a:ext cx="25717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/>
              <a:t>Dados publicados no Jornal Valor  Econômico de 28/06/2016</a:t>
            </a:r>
            <a:endParaRPr lang="pt-BR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/>
          <a:srcRect l="14062" t="22500" r="31093" b="7500"/>
          <a:stretch>
            <a:fillRect/>
          </a:stretch>
        </p:blipFill>
        <p:spPr bwMode="auto">
          <a:xfrm>
            <a:off x="142844" y="642918"/>
            <a:ext cx="8786874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Título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RIOPREVIDÊNCIA – O caso do Rio de Janeiro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http://www.valor.com.br/sites/default/files/gn/15/10/arte14esp-101-dfprevi-a1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85728"/>
            <a:ext cx="8215370" cy="6184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dirty="0" err="1" smtClean="0"/>
              <a:t>Rioprevidência</a:t>
            </a:r>
            <a:r>
              <a:rPr lang="pt-BR" altLang="pt-BR" dirty="0" smtClean="0"/>
              <a:t>: um breve histórico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altLang="pt-BR" sz="2800" b="1" dirty="0" smtClean="0">
                <a:solidFill>
                  <a:srgbClr val="FF0000"/>
                </a:solidFill>
              </a:rPr>
              <a:t>Receitas que compunham o </a:t>
            </a:r>
            <a:r>
              <a:rPr lang="pt-BR" altLang="pt-BR" sz="2800" b="1" dirty="0" err="1" smtClean="0">
                <a:solidFill>
                  <a:srgbClr val="FF0000"/>
                </a:solidFill>
              </a:rPr>
              <a:t>Rioprevidência</a:t>
            </a:r>
            <a:r>
              <a:rPr lang="pt-BR" altLang="pt-BR" sz="2800" b="1" dirty="0" smtClean="0">
                <a:solidFill>
                  <a:srgbClr val="FF0000"/>
                </a:solidFill>
              </a:rPr>
              <a:t> desde 1999:</a:t>
            </a:r>
          </a:p>
          <a:p>
            <a:pPr lvl="2"/>
            <a:r>
              <a:rPr lang="pt-BR" altLang="pt-BR" sz="2400" dirty="0" smtClean="0">
                <a:solidFill>
                  <a:srgbClr val="FF0000"/>
                </a:solidFill>
              </a:rPr>
              <a:t>Certificados Financeiros do Tesouro (CFT) –</a:t>
            </a:r>
            <a:r>
              <a:rPr lang="pt-BR" altLang="pt-BR" sz="2400" dirty="0" smtClean="0">
                <a:solidFill>
                  <a:schemeClr val="tx2"/>
                </a:solidFill>
              </a:rPr>
              <a:t>asseguravam um fluxo contínuo de receitas mensais;</a:t>
            </a:r>
          </a:p>
          <a:p>
            <a:pPr lvl="2"/>
            <a:r>
              <a:rPr lang="pt-BR" altLang="pt-BR" sz="2400" dirty="0" smtClean="0">
                <a:solidFill>
                  <a:srgbClr val="FF0000"/>
                </a:solidFill>
              </a:rPr>
              <a:t>Receita da Dívida Ativa inscrita até 1997 </a:t>
            </a:r>
            <a:r>
              <a:rPr lang="pt-BR" altLang="pt-BR" sz="2400" dirty="0" smtClean="0">
                <a:solidFill>
                  <a:schemeClr val="tx2"/>
                </a:solidFill>
              </a:rPr>
              <a:t>(Decreto nº25217/1999);</a:t>
            </a:r>
          </a:p>
          <a:p>
            <a:pPr lvl="2"/>
            <a:r>
              <a:rPr lang="pt-BR" altLang="pt-BR" sz="2400" dirty="0" smtClean="0">
                <a:solidFill>
                  <a:srgbClr val="FF0000"/>
                </a:solidFill>
              </a:rPr>
              <a:t>Receita da Dívida Ativa inscrita até 2005 </a:t>
            </a:r>
            <a:r>
              <a:rPr lang="pt-BR" altLang="pt-BR" sz="2400" dirty="0" smtClean="0">
                <a:solidFill>
                  <a:schemeClr val="tx2"/>
                </a:solidFill>
              </a:rPr>
              <a:t>(Decreto nº37050/2005</a:t>
            </a:r>
            <a:r>
              <a:rPr lang="pt-BR" altLang="pt-BR" sz="2400" dirty="0" smtClean="0">
                <a:solidFill>
                  <a:schemeClr val="tx2"/>
                </a:solidFill>
              </a:rPr>
              <a:t>);</a:t>
            </a:r>
          </a:p>
          <a:p>
            <a:pPr lvl="2"/>
            <a:r>
              <a:rPr lang="pt-BR" altLang="pt-BR" sz="2400" dirty="0" smtClean="0">
                <a:solidFill>
                  <a:srgbClr val="FF0000"/>
                </a:solidFill>
              </a:rPr>
              <a:t>Créditos tributários parcelados </a:t>
            </a:r>
            <a:r>
              <a:rPr lang="pt-BR" altLang="pt-BR" sz="2400" dirty="0" smtClean="0">
                <a:solidFill>
                  <a:schemeClr val="tx2"/>
                </a:solidFill>
              </a:rPr>
              <a:t>de titularidade do Estado do Rio de Janeiro, a partir de 2005 (Decreto Estadual nº 37.047/2005)</a:t>
            </a:r>
            <a:endParaRPr lang="pt-BR" altLang="pt-BR" sz="2400" dirty="0" smtClean="0">
              <a:solidFill>
                <a:schemeClr val="tx2"/>
              </a:solidFill>
            </a:endParaRPr>
          </a:p>
          <a:p>
            <a:pPr lvl="2"/>
            <a:r>
              <a:rPr lang="pt-BR" altLang="pt-BR" sz="2400" dirty="0" smtClean="0">
                <a:solidFill>
                  <a:srgbClr val="FF0000"/>
                </a:solidFill>
              </a:rPr>
              <a:t>Bens imóveis </a:t>
            </a:r>
            <a:r>
              <a:rPr lang="pt-BR" altLang="pt-BR" sz="2400" dirty="0" smtClean="0">
                <a:solidFill>
                  <a:schemeClr val="tx2"/>
                </a:solidFill>
              </a:rPr>
              <a:t>(em número de 177 – Relatório do TCERJ 1999);</a:t>
            </a:r>
          </a:p>
          <a:p>
            <a:pPr lvl="2"/>
            <a:r>
              <a:rPr lang="pt-BR" altLang="pt-BR" sz="2400" dirty="0" smtClean="0">
                <a:solidFill>
                  <a:srgbClr val="FF0000"/>
                </a:solidFill>
              </a:rPr>
              <a:t>Receitas de royalties e participações especiais, </a:t>
            </a:r>
            <a:r>
              <a:rPr lang="pt-BR" altLang="pt-BR" sz="2400" dirty="0" smtClean="0">
                <a:solidFill>
                  <a:schemeClr val="tx2"/>
                </a:solidFill>
              </a:rPr>
              <a:t>após as deduções legais (Lei </a:t>
            </a:r>
            <a:r>
              <a:rPr lang="pt-BR" altLang="pt-BR" sz="2400" dirty="0" smtClean="0">
                <a:solidFill>
                  <a:schemeClr val="tx2"/>
                </a:solidFill>
              </a:rPr>
              <a:t>nº4.237/2003)</a:t>
            </a:r>
            <a:r>
              <a:rPr lang="pt-BR" altLang="pt-BR" sz="2400" dirty="0" smtClean="0">
                <a:solidFill>
                  <a:srgbClr val="FF0000"/>
                </a:solidFill>
              </a:rPr>
              <a:t>.</a:t>
            </a:r>
          </a:p>
          <a:p>
            <a:pPr lvl="2"/>
            <a:r>
              <a:rPr lang="pt-BR" altLang="pt-BR" sz="2400" dirty="0" smtClean="0">
                <a:solidFill>
                  <a:srgbClr val="FF0000"/>
                </a:solidFill>
              </a:rPr>
              <a:t>Receitas de contribuições de servidores e patronais.</a:t>
            </a:r>
            <a:endParaRPr lang="pt-BR" altLang="pt-BR" sz="2400" dirty="0" smtClean="0">
              <a:solidFill>
                <a:srgbClr val="FF0000"/>
              </a:solidFill>
            </a:endParaRPr>
          </a:p>
          <a:p>
            <a:pPr lvl="2"/>
            <a:endParaRPr lang="pt-BR" altLang="pt-BR" sz="26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428625" y="928688"/>
          <a:ext cx="7929563" cy="5429250"/>
        </p:xfrm>
        <a:graphic>
          <a:graphicData uri="http://schemas.openxmlformats.org/presentationml/2006/ole">
            <p:oleObj spid="_x0000_s91138" name="Planilha" r:id="rId3" imgW="4241014" imgH="2363566" progId="Excel.Sheet.12">
              <p:embed/>
            </p:oleObj>
          </a:graphicData>
        </a:graphic>
      </p:graphicFrame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ítulo 1"/>
          <p:cNvSpPr>
            <a:spLocks noGrp="1"/>
          </p:cNvSpPr>
          <p:nvPr>
            <p:ph type="title"/>
          </p:nvPr>
        </p:nvSpPr>
        <p:spPr>
          <a:xfrm>
            <a:off x="790575" y="114300"/>
            <a:ext cx="5830888" cy="1171560"/>
          </a:xfrm>
        </p:spPr>
        <p:txBody>
          <a:bodyPr>
            <a:normAutofit/>
          </a:bodyPr>
          <a:lstStyle/>
          <a:p>
            <a:r>
              <a:rPr lang="pt-BR" sz="2400" b="1" dirty="0" smtClean="0"/>
              <a:t>Governo do Estado iniciou um processo de descapitalização o </a:t>
            </a:r>
            <a:r>
              <a:rPr lang="pt-BR" sz="2400" b="1" dirty="0" err="1" smtClean="0"/>
              <a:t>Rioprevidência</a:t>
            </a:r>
            <a:r>
              <a:rPr lang="pt-BR" sz="2400" b="1" dirty="0" smtClean="0"/>
              <a:t>.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pt-BR" altLang="pt-BR" dirty="0" smtClean="0"/>
              <a:t>Não destinou os </a:t>
            </a:r>
            <a:r>
              <a:rPr lang="pt-BR" altLang="pt-BR" dirty="0" smtClean="0">
                <a:solidFill>
                  <a:srgbClr val="FF0000"/>
                </a:solidFill>
              </a:rPr>
              <a:t>recursos da dívida ativa até 2005</a:t>
            </a:r>
            <a:r>
              <a:rPr lang="pt-BR" altLang="pt-BR" dirty="0" smtClean="0"/>
              <a:t>. Editou decreto desobrigando o Estado de realizar esses repasses (Decreto Estadual nº37050/2005); valores acumulados de 2005 -</a:t>
            </a:r>
            <a:r>
              <a:rPr lang="pt-BR" altLang="pt-BR" dirty="0" smtClean="0"/>
              <a:t>2013 </a:t>
            </a:r>
            <a:r>
              <a:rPr lang="pt-BR" altLang="pt-BR" dirty="0" smtClean="0"/>
              <a:t>= </a:t>
            </a:r>
            <a:r>
              <a:rPr lang="pt-BR" altLang="pt-BR" dirty="0" smtClean="0">
                <a:solidFill>
                  <a:srgbClr val="FF0000"/>
                </a:solidFill>
              </a:rPr>
              <a:t>R$2,15 bilhões</a:t>
            </a:r>
            <a:r>
              <a:rPr lang="pt-BR" altLang="pt-BR" dirty="0" smtClean="0"/>
              <a:t>.</a:t>
            </a:r>
            <a:endParaRPr lang="pt-BR" altLang="pt-BR" dirty="0" smtClean="0"/>
          </a:p>
          <a:p>
            <a:r>
              <a:rPr lang="pt-BR" altLang="pt-BR" dirty="0" smtClean="0"/>
              <a:t>Em 2012: Nova metodologia para a destinação dos </a:t>
            </a:r>
            <a:r>
              <a:rPr lang="pt-BR" altLang="pt-BR" i="1" dirty="0" smtClean="0">
                <a:solidFill>
                  <a:srgbClr val="FF0000"/>
                </a:solidFill>
              </a:rPr>
              <a:t>royalties para </a:t>
            </a:r>
            <a:r>
              <a:rPr lang="pt-BR" altLang="pt-BR" i="1" dirty="0" err="1" smtClean="0">
                <a:solidFill>
                  <a:srgbClr val="FF0000"/>
                </a:solidFill>
              </a:rPr>
              <a:t>Rioprevidência</a:t>
            </a:r>
            <a:r>
              <a:rPr lang="pt-BR" altLang="pt-BR" i="1" dirty="0" smtClean="0">
                <a:solidFill>
                  <a:srgbClr val="FF0000"/>
                </a:solidFill>
              </a:rPr>
              <a:t>  </a:t>
            </a:r>
            <a:r>
              <a:rPr lang="pt-BR" altLang="pt-BR" dirty="0" smtClean="0"/>
              <a:t>(dedução </a:t>
            </a:r>
            <a:r>
              <a:rPr lang="pt-BR" altLang="pt-BR" dirty="0" smtClean="0"/>
              <a:t>do percentual de 13% referente ao </a:t>
            </a:r>
            <a:r>
              <a:rPr lang="pt-BR" altLang="pt-BR" dirty="0" smtClean="0"/>
              <a:t>pagamento da dívida contratual do Estado com a União</a:t>
            </a:r>
            <a:r>
              <a:rPr lang="pt-BR" altLang="pt-BR" dirty="0" smtClean="0"/>
              <a:t>). O Estado passou parte de sua própria dívida para o </a:t>
            </a:r>
            <a:r>
              <a:rPr lang="pt-BR" altLang="pt-BR" dirty="0" err="1" smtClean="0"/>
              <a:t>Rioprevidência</a:t>
            </a:r>
            <a:r>
              <a:rPr lang="pt-BR" altLang="pt-BR" dirty="0" smtClean="0"/>
              <a:t>.</a:t>
            </a:r>
            <a:endParaRPr lang="pt-BR" altLang="pt-BR" dirty="0" smtClean="0"/>
          </a:p>
          <a:p>
            <a:r>
              <a:rPr lang="pt-BR" altLang="pt-BR" i="1" dirty="0" smtClean="0"/>
              <a:t>Em 2012: as receitas dos  </a:t>
            </a:r>
            <a:r>
              <a:rPr lang="pt-BR" altLang="pt-BR" dirty="0" smtClean="0">
                <a:solidFill>
                  <a:srgbClr val="FF0000"/>
                </a:solidFill>
              </a:rPr>
              <a:t>Certificados Financeiros do Tesouro – </a:t>
            </a:r>
            <a:r>
              <a:rPr lang="pt-BR" altLang="pt-BR" dirty="0" err="1" smtClean="0">
                <a:solidFill>
                  <a:srgbClr val="FF0000"/>
                </a:solidFill>
              </a:rPr>
              <a:t>CFT’s</a:t>
            </a:r>
            <a:r>
              <a:rPr lang="pt-BR" altLang="pt-BR" dirty="0" smtClean="0"/>
              <a:t> deixaram de constituir fonte de receita do </a:t>
            </a:r>
            <a:r>
              <a:rPr lang="pt-BR" altLang="pt-BR" dirty="0" err="1" smtClean="0"/>
              <a:t>Rioprevidência</a:t>
            </a:r>
            <a:r>
              <a:rPr lang="pt-BR" altLang="pt-BR" dirty="0" smtClean="0"/>
              <a:t>. </a:t>
            </a:r>
            <a:r>
              <a:rPr lang="pt-BR" altLang="pt-BR" dirty="0" smtClean="0"/>
              <a:t>O governo estadual antecipou o resgate desses títulos em 2003, 2007 e 2011. O </a:t>
            </a:r>
            <a:r>
              <a:rPr lang="pt-BR" altLang="pt-BR" dirty="0" err="1" smtClean="0"/>
              <a:t>Rioprevidência</a:t>
            </a:r>
            <a:r>
              <a:rPr lang="pt-BR" altLang="pt-BR" dirty="0" smtClean="0"/>
              <a:t> não recebeu os aportes compensatórios. </a:t>
            </a:r>
            <a:r>
              <a:rPr lang="pt-BR" altLang="pt-BR" dirty="0" smtClean="0">
                <a:solidFill>
                  <a:srgbClr val="FF0000"/>
                </a:solidFill>
              </a:rPr>
              <a:t>(perda de R$4,3 bilhões em valores de 2013);</a:t>
            </a:r>
            <a:endParaRPr lang="pt-BR" altLang="pt-BR" dirty="0" smtClean="0">
              <a:solidFill>
                <a:srgbClr val="FF0000"/>
              </a:solidFill>
            </a:endParaRPr>
          </a:p>
          <a:p>
            <a:r>
              <a:rPr lang="pt-BR" altLang="pt-BR" dirty="0" smtClean="0"/>
              <a:t>O governo estadual trocou ativos líquidos do </a:t>
            </a:r>
            <a:r>
              <a:rPr lang="pt-BR" altLang="pt-BR" dirty="0" err="1" smtClean="0"/>
              <a:t>Rioprevidência</a:t>
            </a:r>
            <a:r>
              <a:rPr lang="pt-BR" altLang="pt-BR" dirty="0" smtClean="0"/>
              <a:t> por ativos ilíquidos do Tesouro para garantir sua própria liquidez  -  terrenos, securitização de FREMF (Decreto nº 42.755/2010) . </a:t>
            </a:r>
          </a:p>
          <a:p>
            <a:r>
              <a:rPr lang="pt-BR" altLang="pt-BR" dirty="0" smtClean="0"/>
              <a:t>Em 2013 o </a:t>
            </a:r>
            <a:r>
              <a:rPr lang="pt-BR" altLang="pt-BR" dirty="0" err="1" smtClean="0"/>
              <a:t>Rioprevidência</a:t>
            </a:r>
            <a:r>
              <a:rPr lang="pt-BR" altLang="pt-BR" dirty="0" smtClean="0"/>
              <a:t> vendeu recebíveis, captados no mercado doméstico, no valor R$3,3 bilhões referentes a dois contatos  de cessão definitiva de créditos de royalties e participação especiais pela exploração de petróleo e gás ativos (CEF até 2018 e BB até 2025). </a:t>
            </a:r>
          </a:p>
          <a:p>
            <a:r>
              <a:rPr lang="pt-BR" altLang="pt-BR" dirty="0" smtClean="0"/>
              <a:t>Em 2014, foram levantados R$5,3 bilhões por meio de uma operação internacional , por meio da Rio </a:t>
            </a:r>
            <a:r>
              <a:rPr lang="pt-BR" altLang="pt-BR" dirty="0" err="1" smtClean="0"/>
              <a:t>Finance</a:t>
            </a:r>
            <a:r>
              <a:rPr lang="pt-BR" altLang="pt-BR" dirty="0" smtClean="0"/>
              <a:t> </a:t>
            </a:r>
            <a:r>
              <a:rPr lang="pt-BR" altLang="pt-BR" dirty="0" err="1" smtClean="0"/>
              <a:t>Oil</a:t>
            </a:r>
            <a:r>
              <a:rPr lang="pt-BR" altLang="pt-BR" dirty="0" smtClean="0"/>
              <a:t> </a:t>
            </a:r>
            <a:r>
              <a:rPr lang="pt-BR" altLang="pt-BR" dirty="0" err="1" smtClean="0"/>
              <a:t>Trust</a:t>
            </a:r>
            <a:r>
              <a:rPr lang="pt-BR" altLang="pt-BR" dirty="0" smtClean="0"/>
              <a:t>, localizada no Estado de </a:t>
            </a:r>
            <a:r>
              <a:rPr lang="pt-BR" altLang="pt-BR" dirty="0" err="1" smtClean="0"/>
              <a:t>Delaware</a:t>
            </a:r>
            <a:r>
              <a:rPr lang="pt-BR" altLang="pt-BR" dirty="0" smtClean="0"/>
              <a:t>. Foram emitidos títulos relativos ao recebimento de receitas de royalties e participação especial até 2024 e até 2026, no exterior. Ágio de 6,25%. Foi considerada a completa destruição da sustentabilidade do </a:t>
            </a:r>
            <a:r>
              <a:rPr lang="pt-BR" altLang="pt-BR" dirty="0" err="1" smtClean="0"/>
              <a:t>Rioprevidência</a:t>
            </a:r>
            <a:r>
              <a:rPr lang="pt-BR" altLang="pt-BR" dirty="0" smtClean="0"/>
              <a:t>.</a:t>
            </a:r>
            <a:endParaRPr lang="pt-BR" altLang="pt-BR" dirty="0" smtClean="0"/>
          </a:p>
          <a:p>
            <a:r>
              <a:rPr lang="pt-BR" altLang="pt-BR" dirty="0" smtClean="0"/>
              <a:t> Em </a:t>
            </a:r>
            <a:r>
              <a:rPr lang="pt-BR" altLang="pt-BR" dirty="0" smtClean="0"/>
              <a:t>2013 o </a:t>
            </a:r>
            <a:r>
              <a:rPr lang="pt-BR" altLang="pt-BR" dirty="0" err="1" smtClean="0"/>
              <a:t>Rioprevidência</a:t>
            </a:r>
            <a:r>
              <a:rPr lang="pt-BR" altLang="pt-BR" dirty="0" smtClean="0"/>
              <a:t> passou por uma </a:t>
            </a:r>
            <a:r>
              <a:rPr lang="pt-BR" altLang="pt-BR" dirty="0" smtClean="0">
                <a:solidFill>
                  <a:srgbClr val="FF0000"/>
                </a:solidFill>
              </a:rPr>
              <a:t>segregação de massas (Lei nº6338/2012</a:t>
            </a:r>
            <a:r>
              <a:rPr lang="pt-BR" altLang="pt-BR" dirty="0" smtClean="0">
                <a:solidFill>
                  <a:srgbClr val="FF0000"/>
                </a:solidFill>
              </a:rPr>
              <a:t>).</a:t>
            </a:r>
          </a:p>
          <a:p>
            <a:r>
              <a:rPr lang="pt-BR" altLang="pt-BR" dirty="0" smtClean="0">
                <a:solidFill>
                  <a:srgbClr val="FF0000"/>
                </a:solidFill>
              </a:rPr>
              <a:t>A partir de 2013 o déficit atuarial apresenta um crescimento exponencial especialmente pela queda dos ativos: não só pela queda do preço do barril de petróleo, mas especialmente, devido a venda dos ativos antecipadamente ou pela mudança de recebíveis.</a:t>
            </a:r>
            <a:endParaRPr lang="pt-BR" altLang="pt-BR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 l="16487" t="33026" r="37296" b="21783"/>
          <a:stretch>
            <a:fillRect/>
          </a:stretch>
        </p:blipFill>
        <p:spPr bwMode="auto">
          <a:xfrm>
            <a:off x="741363" y="1038225"/>
            <a:ext cx="7475537" cy="4905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7171" name="CaixaDeTexto 1"/>
          <p:cNvSpPr txBox="1">
            <a:spLocks noChangeArrowheads="1"/>
          </p:cNvSpPr>
          <p:nvPr/>
        </p:nvSpPr>
        <p:spPr bwMode="auto">
          <a:xfrm>
            <a:off x="939800" y="6054725"/>
            <a:ext cx="35401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800"/>
              <a:t>Fonte: TCE, 2015.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b="1" dirty="0" smtClean="0"/>
              <a:t>DÍVIDA DOS ESTADOS</a:t>
            </a:r>
            <a:endParaRPr lang="pt-BR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i="1" dirty="0" err="1" smtClean="0"/>
              <a:t>Profa</a:t>
            </a:r>
            <a:r>
              <a:rPr lang="pt-BR" i="1" dirty="0" smtClean="0"/>
              <a:t>. Denise L. Gentil</a:t>
            </a:r>
          </a:p>
          <a:p>
            <a:r>
              <a:rPr lang="pt-BR" dirty="0" smtClean="0"/>
              <a:t>Instituto de Economia da UFRJ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"/>
            <a:ext cx="7920880" cy="6525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 sociedade paga a conta, tanto por meio dos tributos quanto por meio dos serviços que deixa de receber, e não sabe de nada.</a:t>
            </a:r>
          </a:p>
          <a:p>
            <a:pPr lvl="1"/>
            <a:r>
              <a:rPr lang="pt-B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Que dívidas são essas? A que se destinam?</a:t>
            </a:r>
          </a:p>
          <a:p>
            <a:pPr lvl="1"/>
            <a:r>
              <a:rPr lang="pt-B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Quando e como foram contraídas? Sob quais condições?</a:t>
            </a:r>
          </a:p>
          <a:p>
            <a:pPr lvl="1"/>
            <a:r>
              <a:rPr lang="pt-B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Onde foram aplicados os recursos?</a:t>
            </a:r>
          </a:p>
          <a:p>
            <a:pPr lvl="1"/>
            <a:r>
              <a:rPr lang="pt-B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Quem se beneficiou deles?</a:t>
            </a:r>
            <a:endParaRPr lang="pt-BR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b="1" u="sng" dirty="0" smtClean="0">
                <a:solidFill>
                  <a:srgbClr val="FF0000"/>
                </a:solidFill>
              </a:rPr>
              <a:t>RENEGOCIAÇÃO DA DÍVIDA DOS ESTADOS NO FIM DOS ANOS 1990</a:t>
            </a:r>
            <a:endParaRPr lang="pt-BR" sz="2800" b="1" u="sng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400" dirty="0" smtClean="0"/>
              <a:t>Gênese: Cartas de Intenções de dezembro/1991 com o FMI. O endividamento justificava o amplo processo de privatização. Privatização e endividamento sempre estiveram atrelados.</a:t>
            </a:r>
          </a:p>
          <a:p>
            <a:r>
              <a:rPr lang="pt-BR" sz="2400" dirty="0" smtClean="0"/>
              <a:t>Em 1997 houve uma grande negociação da dívida dos estados com base na </a:t>
            </a:r>
            <a:r>
              <a:rPr lang="pt-BR" sz="2400" b="1" u="sng" dirty="0" smtClean="0"/>
              <a:t>Lei nº 9.496/97</a:t>
            </a:r>
            <a:r>
              <a:rPr lang="pt-BR" sz="2400" dirty="0" smtClean="0"/>
              <a:t> – A União assumiu a dívida dos estados com o mercado.</a:t>
            </a:r>
          </a:p>
          <a:p>
            <a:r>
              <a:rPr lang="pt-BR" sz="2400" dirty="0" smtClean="0"/>
              <a:t>Parte importante dessa dívida era composta de passivos de bancos estaduais que foram privatizados. Os governos dos estados assumiram as dívidas dos bancos e passaram a dever à União.</a:t>
            </a:r>
          </a:p>
          <a:p>
            <a:r>
              <a:rPr lang="pt-BR" sz="2400" dirty="0" smtClean="0"/>
              <a:t>Os contratos vão até o ano de 2038.</a:t>
            </a:r>
          </a:p>
          <a:p>
            <a:pPr>
              <a:buNone/>
            </a:pPr>
            <a:endParaRPr lang="pt-BR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b="1" u="sng" dirty="0" smtClean="0">
                <a:solidFill>
                  <a:srgbClr val="FF0000"/>
                </a:solidFill>
              </a:rPr>
              <a:t>Condições da renegociação da dívida dos estados</a:t>
            </a:r>
            <a:r>
              <a:rPr lang="pt-BR" sz="2800" b="1" dirty="0" smtClean="0">
                <a:solidFill>
                  <a:srgbClr val="FF0000"/>
                </a:solidFill>
              </a:rPr>
              <a:t>:</a:t>
            </a:r>
            <a:endParaRPr lang="pt-BR" sz="2800" b="1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500726"/>
          </a:xfrm>
        </p:spPr>
        <p:txBody>
          <a:bodyPr>
            <a:normAutofit fontScale="92500" lnSpcReduction="10000"/>
          </a:bodyPr>
          <a:lstStyle/>
          <a:p>
            <a:r>
              <a:rPr lang="pt-BR" sz="2600" dirty="0" smtClean="0"/>
              <a:t>Obrigou os estados a privatizarem os bancos (PROES);</a:t>
            </a:r>
          </a:p>
          <a:p>
            <a:r>
              <a:rPr lang="pt-BR" sz="2600" dirty="0" smtClean="0"/>
              <a:t>Obrigou os estados a privatizarem empresas estaduais; São Paulo, p. ex. privatizou a Cesp, Comgás, Eletropaulo, CPFL, </a:t>
            </a:r>
            <a:r>
              <a:rPr lang="pt-BR" sz="2600" dirty="0" err="1" smtClean="0"/>
              <a:t>Ceagesp</a:t>
            </a:r>
            <a:r>
              <a:rPr lang="pt-BR" sz="2600" dirty="0" smtClean="0"/>
              <a:t>, </a:t>
            </a:r>
            <a:r>
              <a:rPr lang="pt-BR" sz="2600" dirty="0" err="1" smtClean="0"/>
              <a:t>Cepasa</a:t>
            </a:r>
            <a:r>
              <a:rPr lang="pt-BR" sz="2600" dirty="0" smtClean="0"/>
              <a:t> e o Banespa. Entregou os recursos da privatização para a União para pagar a sua dívida com o Tesouro Nacional.</a:t>
            </a:r>
          </a:p>
          <a:p>
            <a:r>
              <a:rPr lang="pt-BR" sz="2600" dirty="0" smtClean="0"/>
              <a:t>Ajuste fiscal: corte de gastos  com pessoal, custeio e investimento;</a:t>
            </a:r>
          </a:p>
          <a:p>
            <a:r>
              <a:rPr lang="pt-BR" sz="2600" dirty="0" smtClean="0"/>
              <a:t>Refinanciaram a dívida mobiliária dos estados</a:t>
            </a:r>
            <a:r>
              <a:rPr lang="pt-BR" sz="2600" dirty="0" smtClean="0"/>
              <a:t>: compra dos </a:t>
            </a:r>
            <a:r>
              <a:rPr lang="pt-BR" sz="2600" dirty="0" smtClean="0"/>
              <a:t>títulos por seu valor de face;</a:t>
            </a:r>
          </a:p>
          <a:p>
            <a:r>
              <a:rPr lang="pt-BR" sz="2600" dirty="0" smtClean="0"/>
              <a:t>Saldo devedor corrigido pelo IGP-DI sobre o qual recaíram juros de 6% a 9% </a:t>
            </a:r>
            <a:r>
              <a:rPr lang="pt-BR" sz="2600" dirty="0" err="1" smtClean="0"/>
              <a:t>a.a.</a:t>
            </a:r>
            <a:endParaRPr lang="pt-BR" sz="2600" dirty="0" smtClean="0"/>
          </a:p>
          <a:p>
            <a:r>
              <a:rPr lang="pt-BR" sz="2600" dirty="0" smtClean="0"/>
              <a:t>Se os estados não pagassem a União reteria os repasses do FPE.</a:t>
            </a:r>
          </a:p>
          <a:p>
            <a:r>
              <a:rPr lang="pt-BR" sz="2600" b="1" dirty="0" smtClean="0">
                <a:solidFill>
                  <a:schemeClr val="accent2"/>
                </a:solidFill>
              </a:rPr>
              <a:t>CONCLUSÃO</a:t>
            </a:r>
            <a:r>
              <a:rPr lang="pt-BR" sz="2600" dirty="0" smtClean="0"/>
              <a:t>: A </a:t>
            </a:r>
            <a:r>
              <a:rPr lang="pt-BR" sz="2600" u="sng" dirty="0" smtClean="0"/>
              <a:t>União adota lógica meramente financeira.</a:t>
            </a:r>
            <a:r>
              <a:rPr lang="pt-BR" sz="2600" dirty="0" smtClean="0"/>
              <a:t> </a:t>
            </a:r>
            <a:r>
              <a:rPr lang="pt-BR" sz="2600" u="sng" dirty="0" smtClean="0"/>
              <a:t>Juros excessivos; carga excessiva aos estados e ganhos financeiros desproporcionais à União</a:t>
            </a:r>
            <a:r>
              <a:rPr lang="pt-BR" sz="2600" dirty="0" smtClean="0"/>
              <a:t>; </a:t>
            </a:r>
            <a:r>
              <a:rPr lang="pt-BR" sz="2600" u="sng" dirty="0" smtClean="0"/>
              <a:t>desrespeito ao federalismo</a:t>
            </a:r>
            <a:r>
              <a:rPr lang="pt-BR" sz="2600" dirty="0" smtClean="0"/>
              <a:t>.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400" dirty="0" smtClean="0"/>
              <a:t>Políticas econômicas em nível federal afetam fortemente os estados da federação: ameaça ao pacto federativo.</a:t>
            </a:r>
            <a:endParaRPr lang="pt-BR" sz="2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t-BR" sz="2400" dirty="0" smtClean="0"/>
              <a:t>O crescimento da dívida com a União fez com que vários estados contraíssem dívida externa (com o Banco Mundial e bancos privados) menos onerosas; </a:t>
            </a:r>
          </a:p>
          <a:p>
            <a:r>
              <a:rPr lang="pt-BR" sz="2400" dirty="0" smtClean="0"/>
              <a:t>As desonerações concedidas em âmbito federal afetam a transferências tributária aos Estados: reduções do IPI afetam o cálculo do Fundo de Participação dos Estados.</a:t>
            </a:r>
          </a:p>
          <a:p>
            <a:r>
              <a:rPr lang="pt-BR" sz="2400" dirty="0" smtClean="0"/>
              <a:t>A Lei Kandir: isenção do ICMS sobre as exportações de produtos primários e </a:t>
            </a:r>
            <a:r>
              <a:rPr lang="pt-BR" sz="2400" dirty="0" err="1" smtClean="0"/>
              <a:t>semielaborados</a:t>
            </a:r>
            <a:r>
              <a:rPr lang="pt-BR" sz="2400" dirty="0" smtClean="0"/>
              <a:t> ou serviços. Perda para os estados exportadores.</a:t>
            </a:r>
          </a:p>
          <a:p>
            <a:r>
              <a:rPr lang="pt-BR" sz="2400" dirty="0" smtClean="0"/>
              <a:t>A exigência de privatização dos bancos estatais retirou dos estados a possibilidade de se auto financiarem e de realizarem políticas monetárias setoriais com juros reduzidos;</a:t>
            </a:r>
          </a:p>
          <a:p>
            <a:r>
              <a:rPr lang="pt-BR" sz="2400" dirty="0" smtClean="0"/>
              <a:t>Exigência de ajustes fiscais destinaram, para o pagamento da dívida, recursos que deveriam ir para a área social, o que deteriorou serviços públicos essenciais nas áreas de saúde, educação, segurança e transporte.</a:t>
            </a:r>
          </a:p>
          <a:p>
            <a:r>
              <a:rPr lang="pt-BR" sz="2400" dirty="0" smtClean="0"/>
              <a:t>Há a exigência de transformar os fundos públicos de previdência dos estados em fundos privados, semelhantes ao FUNPRESP</a:t>
            </a:r>
            <a:r>
              <a:rPr lang="pt-BR" sz="2400" dirty="0" smtClean="0"/>
              <a:t>.</a:t>
            </a:r>
          </a:p>
          <a:p>
            <a:r>
              <a:rPr lang="pt-BR" sz="2400" dirty="0" smtClean="0"/>
              <a:t>Congela o gasto real dos Estados por 20 anos.</a:t>
            </a:r>
            <a:endParaRPr lang="pt-BR" sz="2400" dirty="0" smtClean="0"/>
          </a:p>
          <a:p>
            <a:endParaRPr lang="pt-BR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b="1" u="sng" dirty="0" smtClean="0">
                <a:solidFill>
                  <a:srgbClr val="FF0000"/>
                </a:solidFill>
              </a:rPr>
              <a:t>A escalada da dívida de estados e municípios: três exemplos.</a:t>
            </a:r>
            <a:endParaRPr lang="pt-BR" sz="3200" b="1" u="sng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t-BR" sz="2400" dirty="0" smtClean="0"/>
              <a:t>Santa Catarina tinha uma dívida com a União de R$ 4 bi. Pagou R$13 bi e ainda deve R</a:t>
            </a:r>
            <a:r>
              <a:rPr lang="pt-BR" sz="2400" smtClean="0"/>
              <a:t>$ 15 </a:t>
            </a:r>
            <a:r>
              <a:rPr lang="pt-BR" sz="2400" dirty="0" smtClean="0"/>
              <a:t>bi;</a:t>
            </a:r>
          </a:p>
          <a:p>
            <a:r>
              <a:rPr lang="pt-BR" sz="2400" dirty="0" smtClean="0"/>
              <a:t>O estado de Minas Gerais, tinha uma dívida com a União de R$ 93 bi no fim da década de 1990. Pagou R$ 300 bi e ainda deve R$553 bilhões;</a:t>
            </a:r>
          </a:p>
          <a:p>
            <a:r>
              <a:rPr lang="pt-BR" sz="2400" dirty="0" smtClean="0"/>
              <a:t>São Paulo tinha uma dívida com a União de R$46 bilhões. Pagou R$130 bilhões e ainda deve R$ 225 bilhões.</a:t>
            </a:r>
          </a:p>
          <a:p>
            <a:r>
              <a:rPr lang="pt-BR" sz="2400" dirty="0" smtClean="0"/>
              <a:t>O Rio Grande do Sul tinha uma dívida inicial com a União de R$ 9 bilhões. Pagou R$ 25 bilhões e ainda deve R$52 bilhões;</a:t>
            </a:r>
          </a:p>
          <a:p>
            <a:r>
              <a:rPr lang="pt-BR" sz="2400" dirty="0" smtClean="0"/>
              <a:t>Grande parte dos estados sequer tem conseguido pagar a totalidade dos juros devidos anualmente; a parte não paga se transfere para o estoque da dívida, sobre a qual incidem novos juros, impactando o estoque e transformando essa dívida numa “bola de neve” – juros sobre juros;</a:t>
            </a:r>
          </a:p>
          <a:p>
            <a:r>
              <a:rPr lang="pt-BR" sz="2400" dirty="0" smtClean="0"/>
              <a:t>Multiplicação das dívidas refinanciadas – apesar de já terem sido pagas múltiplas vezes, o saldo devedor ressurge muito superior ao valor refinanciado. </a:t>
            </a:r>
            <a:r>
              <a:rPr lang="pt-BR" sz="2400" dirty="0" smtClean="0">
                <a:solidFill>
                  <a:srgbClr val="FF0000"/>
                </a:solidFill>
              </a:rPr>
              <a:t>“AGIOTAGEM OFICIAL”</a:t>
            </a:r>
            <a:r>
              <a:rPr lang="pt-BR" sz="2400" dirty="0" smtClean="0"/>
              <a:t>.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0156" t="47500" r="36250" b="25000"/>
          <a:stretch>
            <a:fillRect/>
          </a:stretch>
        </p:blipFill>
        <p:spPr bwMode="auto">
          <a:xfrm>
            <a:off x="785786" y="1643050"/>
            <a:ext cx="7643866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aixaDeTexto 2"/>
          <p:cNvSpPr txBox="1"/>
          <p:nvPr/>
        </p:nvSpPr>
        <p:spPr>
          <a:xfrm>
            <a:off x="1000100" y="5429264"/>
            <a:ext cx="60007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Fonte: FATTORELLI, M. L. (2016). </a:t>
            </a:r>
            <a:r>
              <a:rPr lang="pt-BR" sz="1200" b="1" dirty="0" smtClean="0"/>
              <a:t>Nota Técnica da Auditoria Cidadã da Dívida nº 1/2016</a:t>
            </a:r>
            <a:endParaRPr lang="pt-BR" sz="12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1000100" y="642918"/>
            <a:ext cx="70009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FF0000"/>
                </a:solidFill>
              </a:rPr>
              <a:t>A ESCALADA DA DÍVIDA DOS ESTADOS</a:t>
            </a:r>
            <a:endParaRPr lang="pt-BR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1143000" y="1071563"/>
          <a:ext cx="6715125" cy="5072062"/>
        </p:xfrm>
        <a:graphic>
          <a:graphicData uri="http://schemas.openxmlformats.org/presentationml/2006/ole">
            <p:oleObj spid="_x0000_s92162" name="Planilha" r:id="rId3" imgW="3381568" imgH="2056619" progId="Excel.Shee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10781" t="20834" r="37656" b="6666"/>
          <a:stretch>
            <a:fillRect/>
          </a:stretch>
        </p:blipFill>
        <p:spPr bwMode="auto">
          <a:xfrm>
            <a:off x="142844" y="214290"/>
            <a:ext cx="8572560" cy="621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96908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sz="3600" dirty="0" smtClean="0"/>
              <a:t>A dívida dos estados tem sido paga de várias formas: </a:t>
            </a:r>
          </a:p>
          <a:p>
            <a:pPr lvl="1"/>
            <a:r>
              <a:rPr lang="pt-BR" sz="3600" dirty="0" smtClean="0"/>
              <a:t>Com carga tributária elevada;</a:t>
            </a:r>
          </a:p>
          <a:p>
            <a:pPr lvl="1"/>
            <a:r>
              <a:rPr lang="pt-BR" sz="3600" dirty="0" smtClean="0"/>
              <a:t>Com a ausência de serviços públicos de qualidade;</a:t>
            </a:r>
          </a:p>
          <a:p>
            <a:pPr lvl="1"/>
            <a:r>
              <a:rPr lang="pt-BR" sz="3600" dirty="0" smtClean="0"/>
              <a:t>Com corte de gastos sociais;</a:t>
            </a:r>
          </a:p>
          <a:p>
            <a:pPr lvl="1"/>
            <a:r>
              <a:rPr lang="pt-BR" sz="3600" dirty="0" smtClean="0"/>
              <a:t>Negativas de reajustes salariais para servidores;</a:t>
            </a:r>
          </a:p>
          <a:p>
            <a:pPr lvl="1"/>
            <a:r>
              <a:rPr lang="pt-BR" sz="3600" dirty="0" smtClean="0"/>
              <a:t>Negativas de reajustes de aposentados.</a:t>
            </a:r>
          </a:p>
          <a:p>
            <a:pPr lvl="1"/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pt-BR" dirty="0" smtClean="0"/>
              <a:t>Conclusão: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sz="2400" dirty="0" smtClean="0"/>
              <a:t>O endividamento dos estados da federação se transformou num instrumento de </a:t>
            </a:r>
            <a:r>
              <a:rPr lang="pt-BR" sz="2400" b="1" i="1" u="sng" dirty="0" err="1" smtClean="0">
                <a:solidFill>
                  <a:srgbClr val="FF0000"/>
                </a:solidFill>
              </a:rPr>
              <a:t>financeirização</a:t>
            </a:r>
            <a:r>
              <a:rPr lang="pt-BR" sz="2400" i="1" dirty="0" smtClean="0"/>
              <a:t>: </a:t>
            </a:r>
            <a:r>
              <a:rPr lang="pt-BR" sz="2400" dirty="0" smtClean="0"/>
              <a:t>não gera contrapartida real em bens e serviços para a população; funciona como um veículo de contínua subtração de recursos para benefício do setor financeiro privado.</a:t>
            </a:r>
          </a:p>
          <a:p>
            <a:r>
              <a:rPr lang="pt-BR" sz="2400" dirty="0" smtClean="0"/>
              <a:t>A operação desse sistema tem submetido a população à exclusão de direitos sociais básicos, porque a dívida pública consome grande parte do Orçamento dos estados.</a:t>
            </a:r>
          </a:p>
          <a:p>
            <a:r>
              <a:rPr lang="pt-BR" sz="2400" dirty="0" smtClean="0"/>
              <a:t>Uma redução de apenas 1 ponto percentual nos juros incidentes sobre a dívida federal representaria um alívio de cerca de R$ 40 bilhões anuais aos cofres federais, cifra muito superior ao que a União arrecadada anualmente de todos os entes federados somados.</a:t>
            </a:r>
          </a:p>
          <a:p>
            <a:endParaRPr lang="pt-BR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2400" dirty="0" smtClean="0">
                <a:solidFill>
                  <a:srgbClr val="FF0000"/>
                </a:solidFill>
              </a:rPr>
              <a:t>Resumo dos indícios de ilegalidades e ilegitimidades que recaem sobre a dívida dos Estados (</a:t>
            </a:r>
            <a:r>
              <a:rPr lang="pt-BR" sz="2400" dirty="0" err="1" smtClean="0">
                <a:solidFill>
                  <a:srgbClr val="FF0000"/>
                </a:solidFill>
              </a:rPr>
              <a:t>Fattorelli</a:t>
            </a:r>
            <a:r>
              <a:rPr lang="pt-BR" sz="2400" dirty="0" smtClean="0">
                <a:solidFill>
                  <a:srgbClr val="FF0000"/>
                </a:solidFill>
              </a:rPr>
              <a:t>, 2016):</a:t>
            </a:r>
            <a:endParaRPr lang="pt-BR" sz="2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>
            <a:normAutofit/>
          </a:bodyPr>
          <a:lstStyle/>
          <a:p>
            <a:r>
              <a:rPr lang="pt-BR" sz="2400" b="1" dirty="0" smtClean="0"/>
              <a:t>Cobrança de juros sobre juros: </a:t>
            </a:r>
            <a:r>
              <a:rPr lang="pt-BR" sz="2400" dirty="0" smtClean="0"/>
              <a:t>a exigência de exagerada remuneração tem continuamente transformado parcelas de juros em nova dívida, sobre a qual passam a incidir novos juros, caracterizando-se a </a:t>
            </a:r>
            <a:r>
              <a:rPr lang="pt-BR" sz="2400" u="sng" dirty="0" smtClean="0"/>
              <a:t>prática de anatocismo</a:t>
            </a:r>
            <a:r>
              <a:rPr lang="pt-BR" sz="2400" dirty="0" smtClean="0"/>
              <a:t>, ilegal conforme súmula 121 do STF, de 1963, que assim se pronunciou: “É vedada a capitalização de juros, ainda que expressamente convencionada”.</a:t>
            </a:r>
          </a:p>
          <a:p>
            <a:r>
              <a:rPr lang="pt-BR" sz="2400" b="1" dirty="0" smtClean="0"/>
              <a:t>Remuneração </a:t>
            </a:r>
            <a:r>
              <a:rPr lang="pt-BR" sz="2400" b="1" dirty="0" smtClean="0"/>
              <a:t>nominal exorbitante: </a:t>
            </a:r>
            <a:r>
              <a:rPr lang="pt-BR" sz="2400" dirty="0" smtClean="0"/>
              <a:t>atualização monetária mensal e cumulativa do estoque da dívida pelo IGP-DI e em cima dessa atualização, aplicação dos juros reais. </a:t>
            </a:r>
            <a:r>
              <a:rPr lang="pt-BR" sz="2400" dirty="0" err="1" smtClean="0"/>
              <a:t>Eternização</a:t>
            </a:r>
            <a:r>
              <a:rPr lang="pt-BR" sz="2400" dirty="0" smtClean="0"/>
              <a:t> das obrigações;</a:t>
            </a:r>
          </a:p>
          <a:p>
            <a:endParaRPr lang="pt-BR" sz="2400" dirty="0" smtClean="0"/>
          </a:p>
          <a:p>
            <a:endParaRPr lang="pt-BR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229600" cy="928694"/>
          </a:xfrm>
        </p:spPr>
        <p:txBody>
          <a:bodyPr>
            <a:noAutofit/>
          </a:bodyPr>
          <a:lstStyle/>
          <a:p>
            <a:r>
              <a:rPr lang="pt-BR" sz="2400" dirty="0" smtClean="0">
                <a:solidFill>
                  <a:srgbClr val="FF0000"/>
                </a:solidFill>
              </a:rPr>
              <a:t>Resumo dos indícios de ilegalidades e ilegitimidades que recaem sobre a dívida dos Estados (</a:t>
            </a:r>
            <a:r>
              <a:rPr lang="pt-BR" sz="2400" dirty="0" err="1" smtClean="0">
                <a:solidFill>
                  <a:srgbClr val="FF0000"/>
                </a:solidFill>
              </a:rPr>
              <a:t>Fattorelli</a:t>
            </a:r>
            <a:r>
              <a:rPr lang="pt-BR" sz="2400" dirty="0" smtClean="0">
                <a:solidFill>
                  <a:srgbClr val="FF0000"/>
                </a:solidFill>
              </a:rPr>
              <a:t>, 2016):</a:t>
            </a:r>
            <a:endParaRPr lang="pt-BR" sz="2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>
            <a:normAutofit/>
          </a:bodyPr>
          <a:lstStyle/>
          <a:p>
            <a:r>
              <a:rPr lang="pt-BR" sz="2400" b="1" dirty="0" smtClean="0"/>
              <a:t>Exigência de robustas garantias: </a:t>
            </a:r>
            <a:r>
              <a:rPr lang="pt-BR" sz="2400" dirty="0" smtClean="0"/>
              <a:t>O pagamento das dívidas dos entes federados tem como garantia as transferências constitucionais obrigatórias devidas pela União (FPE e FPM), o que </a:t>
            </a:r>
            <a:r>
              <a:rPr lang="pt-BR" sz="2600" dirty="0" smtClean="0"/>
              <a:t>significa que </a:t>
            </a:r>
            <a:r>
              <a:rPr lang="pt-BR" sz="2400" dirty="0" smtClean="0"/>
              <a:t>o risco de inadimplência é nulo, não justificando cobrança de remuneração tão abusiva.</a:t>
            </a:r>
          </a:p>
          <a:p>
            <a:r>
              <a:rPr lang="pt-BR" sz="2600" b="1" dirty="0" smtClean="0"/>
              <a:t>Desconsideração do valor de mercado dos títulos estaduais e municipais: </a:t>
            </a:r>
            <a:r>
              <a:rPr lang="pt-BR" sz="2600" dirty="0" smtClean="0"/>
              <a:t>A União considerou 100% do seu valor nominal, o que representou transferência de recursos públicos para o setor financeiro privado. </a:t>
            </a:r>
          </a:p>
          <a:p>
            <a:pPr>
              <a:buNone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25470"/>
          </a:xfrm>
        </p:spPr>
        <p:txBody>
          <a:bodyPr>
            <a:normAutofit fontScale="90000"/>
          </a:bodyPr>
          <a:lstStyle/>
          <a:p>
            <a:r>
              <a:rPr lang="pt-BR" sz="1800" b="1" u="sng" dirty="0" smtClean="0"/>
              <a:t>SAÍDAS POSSÍVEIS PARA O DÉFICIT DOS FUNDOS DE PREVIDÊNCIA DOS ESTADOS </a:t>
            </a:r>
            <a:r>
              <a:rPr lang="pt-BR" dirty="0" smtClean="0"/>
              <a:t>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914400" y="1000108"/>
            <a:ext cx="7772400" cy="5500726"/>
          </a:xfrm>
        </p:spPr>
        <p:txBody>
          <a:bodyPr>
            <a:normAutofit fontScale="77500" lnSpcReduction="20000"/>
          </a:bodyPr>
          <a:lstStyle/>
          <a:p>
            <a:r>
              <a:rPr lang="pt-BR" dirty="0" smtClean="0"/>
              <a:t>Não isolar o Fundo de Previdência das finanças do Estado. Ver o problema como sendo do Tesouro Estadual e não dos aposentados e pensionistas.</a:t>
            </a:r>
          </a:p>
          <a:p>
            <a:r>
              <a:rPr lang="pt-BR" dirty="0" smtClean="0"/>
              <a:t>1. Moratória da dívida do Estado pelo tempo necessário à recuperação da economia local;</a:t>
            </a:r>
          </a:p>
          <a:p>
            <a:r>
              <a:rPr lang="pt-BR" dirty="0" smtClean="0"/>
              <a:t>2. Revisão das desonerações tributárias;</a:t>
            </a:r>
          </a:p>
          <a:p>
            <a:r>
              <a:rPr lang="pt-BR" dirty="0" smtClean="0"/>
              <a:t>3. Securitização da dívida ativa;</a:t>
            </a:r>
          </a:p>
          <a:p>
            <a:r>
              <a:rPr lang="pt-BR" dirty="0" smtClean="0"/>
              <a:t>4. Novos concursos públicos e redução da terceirização;</a:t>
            </a:r>
          </a:p>
          <a:p>
            <a:r>
              <a:rPr lang="pt-BR" dirty="0" smtClean="0"/>
              <a:t>5. Elevação do % de participação do empregador (o Estado) no Fundo de Previdência dos servidores;</a:t>
            </a:r>
          </a:p>
          <a:p>
            <a:r>
              <a:rPr lang="pt-BR" dirty="0" smtClean="0"/>
              <a:t>6. Elevação da alíquota do imposto sobre herança e doações (ITCD) e torná-las progressivas;</a:t>
            </a:r>
          </a:p>
          <a:p>
            <a:r>
              <a:rPr lang="pt-BR" dirty="0" smtClean="0"/>
              <a:t>7. Tributar, com o IPVA, iates, jatinhos e demais veículos aquáticos e aéreos;</a:t>
            </a:r>
          </a:p>
          <a:p>
            <a:r>
              <a:rPr lang="pt-BR" dirty="0" smtClean="0"/>
              <a:t>8. Venda de imóveis tanto de ativos do Fundo de Previdência como do Estado;</a:t>
            </a:r>
          </a:p>
          <a:p>
            <a:r>
              <a:rPr lang="pt-BR" dirty="0" smtClean="0"/>
              <a:t>9. Participação nas receitas de bingos e jogos que serão legalizados;</a:t>
            </a:r>
          </a:p>
          <a:p>
            <a:r>
              <a:rPr lang="pt-BR" dirty="0" smtClean="0"/>
              <a:t>10. Plano de crescimento para o Estado que implique em crescimento com industrialização;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520700" y="131763"/>
            <a:ext cx="5902325" cy="619125"/>
          </a:xfrm>
        </p:spPr>
        <p:txBody>
          <a:bodyPr>
            <a:normAutofit fontScale="90000"/>
          </a:bodyPr>
          <a:lstStyle/>
          <a:p>
            <a:r>
              <a:rPr lang="pt-BR" sz="1600" smtClean="0"/>
              <a:t>CONEXÕES DO GASTO SOCIAL C/ O INVESTIMENTO, EMPREGO, PIB  – MOTOR DA ECONOMIA</a:t>
            </a:r>
          </a:p>
        </p:txBody>
      </p:sp>
      <p:sp>
        <p:nvSpPr>
          <p:cNvPr id="107523" name="AutoShape 3"/>
          <p:cNvSpPr>
            <a:spLocks noChangeArrowheads="1"/>
          </p:cNvSpPr>
          <p:nvPr/>
        </p:nvSpPr>
        <p:spPr bwMode="auto">
          <a:xfrm>
            <a:off x="0" y="1000125"/>
            <a:ext cx="3209925" cy="1708150"/>
          </a:xfrm>
          <a:prstGeom prst="rightArrowCallout">
            <a:avLst>
              <a:gd name="adj1" fmla="val 28083"/>
              <a:gd name="adj2" fmla="val 34005"/>
              <a:gd name="adj3" fmla="val 26613"/>
              <a:gd name="adj4" fmla="val 83153"/>
            </a:avLst>
          </a:prstGeom>
          <a:gradFill rotWithShape="0">
            <a:gsLst>
              <a:gs pos="0">
                <a:srgbClr val="FFFFFF"/>
              </a:gs>
              <a:gs pos="100000">
                <a:srgbClr val="F88012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85194" dir="3806097" algn="ctr" rotWithShape="0">
              <a:srgbClr val="B2B2B2">
                <a:alpha val="50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pt-BR" sz="1400">
                <a:solidFill>
                  <a:srgbClr val="000000"/>
                </a:solidFill>
              </a:rPr>
              <a:t>GASTO </a:t>
            </a:r>
          </a:p>
          <a:p>
            <a:pPr algn="ctr">
              <a:defRPr/>
            </a:pPr>
            <a:r>
              <a:rPr lang="pt-BR" sz="1400">
                <a:solidFill>
                  <a:srgbClr val="000000"/>
                </a:solidFill>
              </a:rPr>
              <a:t>COM </a:t>
            </a:r>
          </a:p>
          <a:p>
            <a:pPr algn="ctr">
              <a:defRPr/>
            </a:pPr>
            <a:r>
              <a:rPr lang="pt-BR" sz="1400">
                <a:solidFill>
                  <a:srgbClr val="000000"/>
                </a:solidFill>
              </a:rPr>
              <a:t>SEGURIDADE </a:t>
            </a:r>
          </a:p>
          <a:p>
            <a:pPr algn="ctr">
              <a:defRPr/>
            </a:pPr>
            <a:r>
              <a:rPr lang="pt-BR" sz="1400">
                <a:solidFill>
                  <a:srgbClr val="000000"/>
                </a:solidFill>
              </a:rPr>
              <a:t>SOCIAL</a:t>
            </a:r>
          </a:p>
        </p:txBody>
      </p:sp>
      <p:sp>
        <p:nvSpPr>
          <p:cNvPr id="107524" name="AutoShape 4"/>
          <p:cNvSpPr>
            <a:spLocks noChangeArrowheads="1"/>
          </p:cNvSpPr>
          <p:nvPr/>
        </p:nvSpPr>
        <p:spPr bwMode="auto">
          <a:xfrm>
            <a:off x="3203575" y="908050"/>
            <a:ext cx="2990850" cy="1716088"/>
          </a:xfrm>
          <a:prstGeom prst="rightArrowCallout">
            <a:avLst>
              <a:gd name="adj1" fmla="val 28083"/>
              <a:gd name="adj2" fmla="val 34005"/>
              <a:gd name="adj3" fmla="val 24682"/>
              <a:gd name="adj4" fmla="val 83153"/>
            </a:avLst>
          </a:prstGeom>
          <a:gradFill rotWithShape="0">
            <a:gsLst>
              <a:gs pos="0">
                <a:srgbClr val="FFFFFF"/>
              </a:gs>
              <a:gs pos="100000">
                <a:srgbClr val="F88012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85194" dir="3806097" algn="ctr" rotWithShape="0">
              <a:srgbClr val="B2B2B2">
                <a:alpha val="50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pt-BR" sz="1600">
                <a:solidFill>
                  <a:srgbClr val="000000"/>
                </a:solidFill>
              </a:rPr>
              <a:t>AUMENTA A  </a:t>
            </a:r>
          </a:p>
          <a:p>
            <a:pPr algn="ctr">
              <a:defRPr/>
            </a:pPr>
            <a:r>
              <a:rPr lang="pt-BR" sz="1600">
                <a:solidFill>
                  <a:srgbClr val="000000"/>
                </a:solidFill>
              </a:rPr>
              <a:t>RENDA DAS</a:t>
            </a:r>
          </a:p>
          <a:p>
            <a:pPr algn="ctr">
              <a:defRPr/>
            </a:pPr>
            <a:r>
              <a:rPr lang="pt-BR" sz="1600">
                <a:solidFill>
                  <a:srgbClr val="000000"/>
                </a:solidFill>
              </a:rPr>
              <a:t>FAMÍLIAS DE </a:t>
            </a:r>
          </a:p>
          <a:p>
            <a:pPr algn="ctr">
              <a:defRPr/>
            </a:pPr>
            <a:r>
              <a:rPr lang="pt-BR" sz="1600">
                <a:solidFill>
                  <a:srgbClr val="000000"/>
                </a:solidFill>
              </a:rPr>
              <a:t>RENDA BAIXA</a:t>
            </a:r>
          </a:p>
          <a:p>
            <a:pPr algn="ctr">
              <a:defRPr/>
            </a:pPr>
            <a:endParaRPr lang="pt-BR" sz="1400">
              <a:solidFill>
                <a:srgbClr val="000000"/>
              </a:solidFill>
            </a:endParaRPr>
          </a:p>
        </p:txBody>
      </p:sp>
      <p:sp>
        <p:nvSpPr>
          <p:cNvPr id="107525" name="AutoShape 5"/>
          <p:cNvSpPr>
            <a:spLocks noChangeArrowheads="1"/>
          </p:cNvSpPr>
          <p:nvPr/>
        </p:nvSpPr>
        <p:spPr bwMode="auto">
          <a:xfrm>
            <a:off x="6364288" y="981075"/>
            <a:ext cx="2779712" cy="1716088"/>
          </a:xfrm>
          <a:prstGeom prst="rightArrowCallout">
            <a:avLst>
              <a:gd name="adj1" fmla="val 28083"/>
              <a:gd name="adj2" fmla="val 34005"/>
              <a:gd name="adj3" fmla="val 22940"/>
              <a:gd name="adj4" fmla="val 83153"/>
            </a:avLst>
          </a:prstGeom>
          <a:gradFill rotWithShape="0">
            <a:gsLst>
              <a:gs pos="0">
                <a:srgbClr val="FFFFFF"/>
              </a:gs>
              <a:gs pos="100000">
                <a:srgbClr val="F88012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85194" dir="3806097" algn="ctr" rotWithShape="0">
              <a:srgbClr val="B2B2B2">
                <a:alpha val="50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pt-BR" sz="1600">
                <a:solidFill>
                  <a:srgbClr val="000000"/>
                </a:solidFill>
              </a:rPr>
              <a:t>AUMENTA </a:t>
            </a:r>
          </a:p>
          <a:p>
            <a:pPr algn="ctr">
              <a:defRPr/>
            </a:pPr>
            <a:r>
              <a:rPr lang="pt-BR" sz="1600">
                <a:solidFill>
                  <a:srgbClr val="000000"/>
                </a:solidFill>
              </a:rPr>
              <a:t>O CONSUMO DAS</a:t>
            </a:r>
          </a:p>
          <a:p>
            <a:pPr algn="ctr">
              <a:defRPr/>
            </a:pPr>
            <a:r>
              <a:rPr lang="pt-BR" sz="1600">
                <a:solidFill>
                  <a:srgbClr val="000000"/>
                </a:solidFill>
              </a:rPr>
              <a:t>FAMÍLIAS</a:t>
            </a:r>
          </a:p>
          <a:p>
            <a:pPr algn="ctr" eaLnBrk="0" hangingPunct="0">
              <a:buClrTx/>
              <a:buSzTx/>
              <a:buFontTx/>
              <a:buNone/>
              <a:defRPr/>
            </a:pPr>
            <a:endParaRPr lang="pt-BR" sz="1400">
              <a:solidFill>
                <a:srgbClr val="000000"/>
              </a:solidFill>
            </a:endParaRPr>
          </a:p>
        </p:txBody>
      </p:sp>
      <p:sp>
        <p:nvSpPr>
          <p:cNvPr id="107526" name="AutoShape 6"/>
          <p:cNvSpPr>
            <a:spLocks noChangeArrowheads="1"/>
          </p:cNvSpPr>
          <p:nvPr/>
        </p:nvSpPr>
        <p:spPr bwMode="auto">
          <a:xfrm>
            <a:off x="250825" y="4437063"/>
            <a:ext cx="2984500" cy="1717675"/>
          </a:xfrm>
          <a:prstGeom prst="rightArrowCallout">
            <a:avLst>
              <a:gd name="adj1" fmla="val 28083"/>
              <a:gd name="adj2" fmla="val 34005"/>
              <a:gd name="adj3" fmla="val 24607"/>
              <a:gd name="adj4" fmla="val 83153"/>
            </a:avLst>
          </a:prstGeom>
          <a:gradFill rotWithShape="0">
            <a:gsLst>
              <a:gs pos="0">
                <a:srgbClr val="FFFFFF"/>
              </a:gs>
              <a:gs pos="100000">
                <a:srgbClr val="F88012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85194" dir="3806097" algn="ctr" rotWithShape="0">
              <a:srgbClr val="B2B2B2">
                <a:alpha val="50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pt-BR" sz="1400" dirty="0">
              <a:solidFill>
                <a:srgbClr val="000000"/>
              </a:solidFill>
            </a:endParaRPr>
          </a:p>
          <a:p>
            <a:pPr algn="ctr">
              <a:defRPr/>
            </a:pPr>
            <a:r>
              <a:rPr lang="pt-BR" sz="1400" dirty="0" smtClean="0">
                <a:solidFill>
                  <a:srgbClr val="000000"/>
                </a:solidFill>
              </a:rPr>
              <a:t>CRIA </a:t>
            </a:r>
            <a:r>
              <a:rPr lang="pt-BR" sz="1400" dirty="0">
                <a:solidFill>
                  <a:srgbClr val="000000"/>
                </a:solidFill>
              </a:rPr>
              <a:t>UM </a:t>
            </a:r>
          </a:p>
          <a:p>
            <a:pPr algn="ctr">
              <a:defRPr/>
            </a:pPr>
            <a:r>
              <a:rPr lang="pt-BR" sz="1400" dirty="0">
                <a:solidFill>
                  <a:srgbClr val="000000"/>
                </a:solidFill>
              </a:rPr>
              <a:t>VASTO</a:t>
            </a:r>
          </a:p>
          <a:p>
            <a:pPr algn="ctr">
              <a:defRPr/>
            </a:pPr>
            <a:r>
              <a:rPr lang="pt-BR" sz="1400" dirty="0">
                <a:solidFill>
                  <a:srgbClr val="FF0000"/>
                </a:solidFill>
              </a:rPr>
              <a:t>MERCADO INTERNO</a:t>
            </a:r>
          </a:p>
          <a:p>
            <a:pPr algn="ctr">
              <a:defRPr/>
            </a:pPr>
            <a:r>
              <a:rPr lang="pt-BR" sz="1400" dirty="0">
                <a:solidFill>
                  <a:srgbClr val="000000"/>
                </a:solidFill>
              </a:rPr>
              <a:t>DE</a:t>
            </a:r>
          </a:p>
          <a:p>
            <a:pPr algn="ctr">
              <a:defRPr/>
            </a:pPr>
            <a:r>
              <a:rPr lang="pt-BR" sz="1400" dirty="0">
                <a:solidFill>
                  <a:srgbClr val="FF0000"/>
                </a:solidFill>
              </a:rPr>
              <a:t>CONSUMO DE MASSA</a:t>
            </a:r>
          </a:p>
          <a:p>
            <a:pPr algn="ctr" eaLnBrk="0" hangingPunct="0">
              <a:buClrTx/>
              <a:buSzTx/>
              <a:buFontTx/>
              <a:buNone/>
              <a:defRPr/>
            </a:pPr>
            <a:endParaRPr lang="pt-BR" sz="1400" dirty="0">
              <a:solidFill>
                <a:srgbClr val="000000"/>
              </a:solidFill>
            </a:endParaRPr>
          </a:p>
        </p:txBody>
      </p:sp>
      <p:sp>
        <p:nvSpPr>
          <p:cNvPr id="107527" name="AutoShape 7"/>
          <p:cNvSpPr>
            <a:spLocks noChangeArrowheads="1"/>
          </p:cNvSpPr>
          <p:nvPr/>
        </p:nvSpPr>
        <p:spPr bwMode="auto">
          <a:xfrm>
            <a:off x="3276600" y="4508500"/>
            <a:ext cx="2984500" cy="1717675"/>
          </a:xfrm>
          <a:prstGeom prst="rightArrowCallout">
            <a:avLst>
              <a:gd name="adj1" fmla="val 28083"/>
              <a:gd name="adj2" fmla="val 34005"/>
              <a:gd name="adj3" fmla="val 24607"/>
              <a:gd name="adj4" fmla="val 83153"/>
            </a:avLst>
          </a:prstGeom>
          <a:gradFill rotWithShape="0">
            <a:gsLst>
              <a:gs pos="0">
                <a:srgbClr val="FFFFFF"/>
              </a:gs>
              <a:gs pos="100000">
                <a:srgbClr val="F88012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85194" dir="3806097" algn="ctr" rotWithShape="0">
              <a:srgbClr val="B2B2B2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>
              <a:buClrTx/>
              <a:buSzTx/>
              <a:buFontTx/>
              <a:buNone/>
              <a:defRPr/>
            </a:pPr>
            <a:r>
              <a:rPr lang="pt-BR" sz="1400" dirty="0">
                <a:solidFill>
                  <a:srgbClr val="000000"/>
                </a:solidFill>
              </a:rPr>
              <a:t>INVESTIMENTO</a:t>
            </a:r>
          </a:p>
          <a:p>
            <a:pPr algn="ctr" eaLnBrk="0" hangingPunct="0">
              <a:buClrTx/>
              <a:buSzTx/>
              <a:buFontTx/>
              <a:buNone/>
              <a:defRPr/>
            </a:pPr>
            <a:r>
              <a:rPr lang="pt-BR" sz="1400" dirty="0" smtClean="0">
                <a:solidFill>
                  <a:srgbClr val="000000"/>
                </a:solidFill>
              </a:rPr>
              <a:t>e</a:t>
            </a:r>
            <a:endParaRPr lang="pt-BR" sz="1400" dirty="0">
              <a:solidFill>
                <a:srgbClr val="000000"/>
              </a:solidFill>
            </a:endParaRPr>
          </a:p>
          <a:p>
            <a:pPr algn="ctr" eaLnBrk="0" hangingPunct="0">
              <a:buClrTx/>
              <a:buSzTx/>
              <a:buFontTx/>
              <a:buNone/>
              <a:defRPr/>
            </a:pPr>
            <a:r>
              <a:rPr lang="pt-BR" sz="1400" dirty="0">
                <a:solidFill>
                  <a:srgbClr val="000000"/>
                </a:solidFill>
              </a:rPr>
              <a:t>EMPREGO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615950" y="1958975"/>
            <a:ext cx="8434388" cy="2405063"/>
            <a:chOff x="388" y="1234"/>
            <a:chExt cx="5313" cy="1515"/>
          </a:xfrm>
        </p:grpSpPr>
        <p:sp>
          <p:nvSpPr>
            <p:cNvPr id="19469" name="AutoShape 9"/>
            <p:cNvSpPr>
              <a:spLocks noChangeArrowheads="1"/>
            </p:cNvSpPr>
            <p:nvPr/>
          </p:nvSpPr>
          <p:spPr bwMode="auto">
            <a:xfrm>
              <a:off x="388" y="2313"/>
              <a:ext cx="1081" cy="436"/>
            </a:xfrm>
            <a:prstGeom prst="downArrow">
              <a:avLst>
                <a:gd name="adj1" fmla="val 52269"/>
                <a:gd name="adj2" fmla="val 72764"/>
              </a:avLst>
            </a:prstGeom>
            <a:gradFill rotWithShape="0">
              <a:gsLst>
                <a:gs pos="0">
                  <a:srgbClr val="FCC38F"/>
                </a:gs>
                <a:gs pos="100000">
                  <a:srgbClr val="F88012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74053" dir="3542175" algn="ctr" rotWithShape="0">
                <a:srgbClr val="DDDDDD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9470" name="Freeform 10"/>
            <p:cNvSpPr>
              <a:spLocks/>
            </p:cNvSpPr>
            <p:nvPr/>
          </p:nvSpPr>
          <p:spPr bwMode="auto">
            <a:xfrm>
              <a:off x="658" y="1234"/>
              <a:ext cx="5043" cy="1045"/>
            </a:xfrm>
            <a:custGeom>
              <a:avLst/>
              <a:gdLst>
                <a:gd name="T0" fmla="*/ 4773 w 5043"/>
                <a:gd name="T1" fmla="*/ 388 h 1045"/>
                <a:gd name="T2" fmla="*/ 4774 w 5043"/>
                <a:gd name="T3" fmla="*/ 752 h 1045"/>
                <a:gd name="T4" fmla="*/ 0 w 5043"/>
                <a:gd name="T5" fmla="*/ 752 h 1045"/>
                <a:gd name="T6" fmla="*/ 0 w 5043"/>
                <a:gd name="T7" fmla="*/ 1045 h 1045"/>
                <a:gd name="T8" fmla="*/ 5043 w 5043"/>
                <a:gd name="T9" fmla="*/ 1045 h 1045"/>
                <a:gd name="T10" fmla="*/ 5043 w 5043"/>
                <a:gd name="T11" fmla="*/ 0 h 1045"/>
                <a:gd name="T12" fmla="*/ 4773 w 5043"/>
                <a:gd name="T13" fmla="*/ 388 h 104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43" h="1045">
                  <a:moveTo>
                    <a:pt x="4773" y="388"/>
                  </a:moveTo>
                  <a:lnTo>
                    <a:pt x="4774" y="752"/>
                  </a:lnTo>
                  <a:lnTo>
                    <a:pt x="0" y="752"/>
                  </a:lnTo>
                  <a:lnTo>
                    <a:pt x="0" y="1045"/>
                  </a:lnTo>
                  <a:lnTo>
                    <a:pt x="5043" y="1045"/>
                  </a:lnTo>
                  <a:lnTo>
                    <a:pt x="5043" y="0"/>
                  </a:lnTo>
                  <a:lnTo>
                    <a:pt x="4773" y="388"/>
                  </a:lnTo>
                  <a:close/>
                </a:path>
              </a:pathLst>
            </a:custGeom>
            <a:gradFill rotWithShape="0">
              <a:gsLst>
                <a:gs pos="0">
                  <a:srgbClr val="FBAE68"/>
                </a:gs>
                <a:gs pos="100000">
                  <a:srgbClr val="F88012"/>
                </a:gs>
              </a:gsLst>
              <a:lin ang="0" scaled="1"/>
            </a:gra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>
              <a:outerShdw dist="74053" dir="3542175" algn="ctr" rotWithShape="0">
                <a:srgbClr val="DDDDDD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</p:grpSp>
      <p:sp>
        <p:nvSpPr>
          <p:cNvPr id="107531" name="Rectangle 11"/>
          <p:cNvSpPr>
            <a:spLocks noChangeArrowheads="1"/>
          </p:cNvSpPr>
          <p:nvPr/>
        </p:nvSpPr>
        <p:spPr bwMode="auto">
          <a:xfrm>
            <a:off x="6370638" y="4437063"/>
            <a:ext cx="2773362" cy="1733550"/>
          </a:xfrm>
          <a:prstGeom prst="rect">
            <a:avLst/>
          </a:prstGeom>
          <a:gradFill rotWithShape="0">
            <a:gsLst>
              <a:gs pos="0">
                <a:srgbClr val="FBB26F"/>
              </a:gs>
              <a:gs pos="100000">
                <a:srgbClr val="F8801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85194" dir="3806097" algn="ctr" rotWithShape="0">
              <a:srgbClr val="B2B2B2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>
              <a:buClrTx/>
              <a:buSzTx/>
              <a:buFontTx/>
              <a:buNone/>
              <a:defRPr/>
            </a:pPr>
            <a:endParaRPr lang="pt-BR" sz="1800">
              <a:solidFill>
                <a:srgbClr val="000000"/>
              </a:solidFill>
            </a:endParaRPr>
          </a:p>
          <a:p>
            <a:pPr algn="ctr" eaLnBrk="0" hangingPunct="0">
              <a:buClrTx/>
              <a:buSzTx/>
              <a:buFontTx/>
              <a:buNone/>
              <a:defRPr/>
            </a:pPr>
            <a:endParaRPr lang="pt-BR" sz="1800">
              <a:solidFill>
                <a:srgbClr val="000000"/>
              </a:solidFill>
            </a:endParaRPr>
          </a:p>
          <a:p>
            <a:pPr algn="ctr" eaLnBrk="0" hangingPunct="0">
              <a:buClrTx/>
              <a:buSzTx/>
              <a:buFontTx/>
              <a:buNone/>
              <a:defRPr/>
            </a:pPr>
            <a:endParaRPr lang="pt-BR" sz="1800">
              <a:solidFill>
                <a:srgbClr val="000000"/>
              </a:solidFill>
            </a:endParaRPr>
          </a:p>
          <a:p>
            <a:pPr algn="ctr" eaLnBrk="0" hangingPunct="0">
              <a:buClrTx/>
              <a:buSzTx/>
              <a:buFont typeface="Arial" pitchFamily="34" charset="0"/>
              <a:buChar char="•"/>
              <a:defRPr/>
            </a:pPr>
            <a:r>
              <a:rPr lang="pt-BR" sz="1800">
                <a:solidFill>
                  <a:srgbClr val="000000"/>
                </a:solidFill>
              </a:rPr>
              <a:t>Crescimento do PIB; </a:t>
            </a:r>
          </a:p>
          <a:p>
            <a:pPr algn="ctr" eaLnBrk="0" hangingPunct="0">
              <a:buClrTx/>
              <a:buSzTx/>
              <a:buFont typeface="Arial" pitchFamily="34" charset="0"/>
              <a:buChar char="•"/>
              <a:defRPr/>
            </a:pPr>
            <a:r>
              <a:rPr lang="pt-BR" sz="1800">
                <a:solidFill>
                  <a:srgbClr val="000000"/>
                </a:solidFill>
              </a:rPr>
              <a:t>Arrecadação de tributos</a:t>
            </a:r>
          </a:p>
          <a:p>
            <a:pPr algn="ctr" eaLnBrk="0" hangingPunct="0">
              <a:buClrTx/>
              <a:buSzTx/>
              <a:buFontTx/>
              <a:buNone/>
              <a:defRPr/>
            </a:pPr>
            <a:endParaRPr lang="pt-BR" sz="1600">
              <a:solidFill>
                <a:srgbClr val="000000"/>
              </a:solidFill>
            </a:endParaRPr>
          </a:p>
          <a:p>
            <a:pPr algn="ctr" eaLnBrk="0" hangingPunct="0">
              <a:buClrTx/>
              <a:buSzTx/>
              <a:buFontTx/>
              <a:buNone/>
              <a:defRPr/>
            </a:pPr>
            <a:endParaRPr lang="pt-BR" sz="2000">
              <a:solidFill>
                <a:srgbClr val="000000"/>
              </a:solidFill>
            </a:endParaRPr>
          </a:p>
        </p:txBody>
      </p:sp>
      <p:sp>
        <p:nvSpPr>
          <p:cNvPr id="21514" name="Text Box 12"/>
          <p:cNvSpPr txBox="1">
            <a:spLocks noChangeArrowheads="1"/>
          </p:cNvSpPr>
          <p:nvPr/>
        </p:nvSpPr>
        <p:spPr bwMode="auto">
          <a:xfrm>
            <a:off x="3276600" y="1052513"/>
            <a:ext cx="2232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/>
          </a:p>
        </p:txBody>
      </p:sp>
      <p:sp>
        <p:nvSpPr>
          <p:cNvPr id="107533" name="AutoShape 13"/>
          <p:cNvSpPr>
            <a:spLocks noChangeArrowheads="1"/>
          </p:cNvSpPr>
          <p:nvPr/>
        </p:nvSpPr>
        <p:spPr bwMode="auto">
          <a:xfrm>
            <a:off x="3779838" y="4560888"/>
            <a:ext cx="1362075" cy="355600"/>
          </a:xfrm>
          <a:prstGeom prst="upArrow">
            <a:avLst>
              <a:gd name="adj1" fmla="val 49880"/>
              <a:gd name="adj2" fmla="val 56694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07535" name="AutoShape 15"/>
          <p:cNvSpPr>
            <a:spLocks noChangeArrowheads="1"/>
          </p:cNvSpPr>
          <p:nvPr/>
        </p:nvSpPr>
        <p:spPr bwMode="auto">
          <a:xfrm>
            <a:off x="7154863" y="4449763"/>
            <a:ext cx="1362075" cy="355600"/>
          </a:xfrm>
          <a:prstGeom prst="upArrow">
            <a:avLst>
              <a:gd name="adj1" fmla="val 49880"/>
              <a:gd name="adj2" fmla="val 56694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7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7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75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75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07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7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7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75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75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3" grpId="0" animBg="1" autoUpdateAnimBg="0"/>
      <p:bldP spid="107524" grpId="0" animBg="1" autoUpdateAnimBg="0"/>
      <p:bldP spid="107525" grpId="0" animBg="1" autoUpdateAnimBg="0"/>
      <p:bldP spid="107526" grpId="0" animBg="1" autoUpdateAnimBg="0"/>
      <p:bldP spid="107527" grpId="0" animBg="1" autoUpdateAnimBg="0"/>
      <p:bldP spid="107531" grpId="0" animBg="1" autoUpdateAnimBg="0"/>
      <p:bldP spid="107533" grpId="0" animBg="1"/>
      <p:bldP spid="10753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2175" y="1266825"/>
            <a:ext cx="712787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Imagem 1"/>
          <p:cNvPicPr>
            <a:picLocks noChangeAspect="1" noChangeArrowheads="1"/>
          </p:cNvPicPr>
          <p:nvPr/>
        </p:nvPicPr>
        <p:blipFill>
          <a:blip r:embed="rId2"/>
          <a:srcRect l="12962" t="25456" r="32362" b="22726"/>
          <a:stretch>
            <a:fillRect/>
          </a:stretch>
        </p:blipFill>
        <p:spPr bwMode="auto">
          <a:xfrm>
            <a:off x="857250" y="1285875"/>
            <a:ext cx="7143750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3000375" y="714375"/>
            <a:ext cx="3929063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None/>
              <a:defRPr/>
            </a:pPr>
            <a:r>
              <a:rPr lang="pt-BR" sz="2000" i="1" dirty="0"/>
              <a:t>DESONERAÇÕES</a:t>
            </a:r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285750" y="1674813"/>
          <a:ext cx="8501063" cy="4754562"/>
        </p:xfrm>
        <a:graphic>
          <a:graphicData uri="http://schemas.openxmlformats.org/presentationml/2006/ole">
            <p:oleObj spid="_x0000_s93186" name="Planilha" r:id="rId3" imgW="7805505" imgH="3507622" progId="Excel.Shee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714375" y="1143000"/>
          <a:ext cx="8001000" cy="5286375"/>
        </p:xfrm>
        <a:graphic>
          <a:graphicData uri="http://schemas.openxmlformats.org/presentationml/2006/ole">
            <p:oleObj spid="_x0000_s94210" name="Planilha" r:id="rId3" imgW="4590921" imgH="2762135" progId="Excel.Shee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DESVINCULAÇÃO DAS RECEITAS DA UNIÃO - DRU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4024334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pt-BR" dirty="0" smtClean="0"/>
              <a:t> </a:t>
            </a:r>
            <a:r>
              <a:rPr lang="pt-BR" sz="2600" dirty="0" smtClean="0"/>
              <a:t>Mais um artifício que esvazia os cofres da Seguridade Social.</a:t>
            </a:r>
          </a:p>
          <a:p>
            <a:pPr>
              <a:buFont typeface="Arial" pitchFamily="34" charset="0"/>
              <a:buChar char="•"/>
            </a:pPr>
            <a:r>
              <a:rPr lang="pt-BR" sz="2600" dirty="0" smtClean="0"/>
              <a:t> Em 2016 o Congresso votou pela renovação da desvinculação e pelo aumento </a:t>
            </a:r>
            <a:r>
              <a:rPr lang="pt-BR" sz="2600" b="1" u="sng" dirty="0" smtClean="0"/>
              <a:t>de 20% para 30% da alíquota que poderá ser desvinculada.</a:t>
            </a:r>
            <a:r>
              <a:rPr lang="pt-BR" sz="2600" dirty="0" smtClean="0"/>
              <a:t> Uma proposta do governo Dilma encaminhada para votação pelo governo Temer.</a:t>
            </a:r>
          </a:p>
          <a:p>
            <a:pPr>
              <a:buFont typeface="Arial" pitchFamily="34" charset="0"/>
              <a:buChar char="•"/>
            </a:pPr>
            <a:r>
              <a:rPr lang="pt-BR" sz="2600" dirty="0" smtClean="0"/>
              <a:t>Estende a desvinculação até </a:t>
            </a:r>
            <a:r>
              <a:rPr lang="pt-BR" sz="2600" b="1" u="sng" dirty="0" smtClean="0"/>
              <a:t>2023</a:t>
            </a:r>
            <a:r>
              <a:rPr lang="pt-BR" sz="2600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pt-BR" sz="2600" dirty="0" smtClean="0"/>
              <a:t>A </a:t>
            </a:r>
            <a:r>
              <a:rPr lang="pt-BR" sz="2600" dirty="0" err="1" smtClean="0"/>
              <a:t>Anfip</a:t>
            </a:r>
            <a:r>
              <a:rPr lang="pt-BR" sz="2600" dirty="0" smtClean="0"/>
              <a:t> estima que o desvio de receitas da Seguridade Social com a DRU passou de </a:t>
            </a:r>
            <a:r>
              <a:rPr lang="pt-BR" sz="2600" b="1" u="sng" dirty="0" smtClean="0"/>
              <a:t>R$34 bilhões</a:t>
            </a:r>
            <a:r>
              <a:rPr lang="pt-BR" sz="2600" dirty="0" smtClean="0"/>
              <a:t> em 2005 para R$63 bilhões em 2014.</a:t>
            </a:r>
            <a:endParaRPr lang="pt-BR" sz="2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trimônio Líquido">
  <a:themeElements>
    <a:clrScheme name="Patrimônio Líquido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Patrimônio Líquido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trimônio Líquido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1392</TotalTime>
  <Words>3164</Words>
  <Application>Microsoft Office PowerPoint</Application>
  <PresentationFormat>Apresentação na tela (4:3)</PresentationFormat>
  <Paragraphs>191</Paragraphs>
  <Slides>46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46</vt:i4>
      </vt:variant>
    </vt:vector>
  </HeadingPairs>
  <TitlesOfParts>
    <vt:vector size="48" baseType="lpstr">
      <vt:lpstr>Patrimônio Líquido</vt:lpstr>
      <vt:lpstr>Planilha</vt:lpstr>
      <vt:lpstr>“A CONTRA-REFORMA DA PREVIDÊNCIA: PRIVATIZAÇÃO E RETROCESSO”</vt:lpstr>
      <vt:lpstr>O CONTEXTO MACROECONÔMICO </vt:lpstr>
      <vt:lpstr>Slide 3</vt:lpstr>
      <vt:lpstr>Slide 4</vt:lpstr>
      <vt:lpstr>Slide 5</vt:lpstr>
      <vt:lpstr>Slide 6</vt:lpstr>
      <vt:lpstr>Slide 7</vt:lpstr>
      <vt:lpstr>Slide 8</vt:lpstr>
      <vt:lpstr>DESVINCULAÇÃO DAS RECEITAS DA UNIÃO - DRU</vt:lpstr>
      <vt:lpstr>Slide 10</vt:lpstr>
      <vt:lpstr>Análise financeira da previdência pública</vt:lpstr>
      <vt:lpstr>DETERMINANTES DA CAPACIDADE DE FINANCIAMENTO DE LONGO PRAZO DO SISTEMA PREVIDENCIÁRIO</vt:lpstr>
      <vt:lpstr>Evolução do FALSO DÉFICIT</vt:lpstr>
      <vt:lpstr>Slide 14</vt:lpstr>
      <vt:lpstr>PROBLEMAS COM A METODOLOGIA DE CÁLCULO DO SALDO PREVIDENCIÁRIO NEGATIVO</vt:lpstr>
      <vt:lpstr>RESULTADO DA SEGURIDADE SOCIAL</vt:lpstr>
      <vt:lpstr>Slide 17</vt:lpstr>
      <vt:lpstr>CONCLUSÕES IMEDIATAS:</vt:lpstr>
      <vt:lpstr>O REGIME PRÓPRIO DE PREVIDÊNCIA DOS SERVIDORES - RPPS</vt:lpstr>
      <vt:lpstr>Fundação de Previdência Complementar dos Servidores Públicos (FUNPRESP) </vt:lpstr>
      <vt:lpstr>O REGIME DE PREVIDÊNCIA COMPLEMENTAR e o FUNPRESP</vt:lpstr>
      <vt:lpstr>CRÍTICAS AO FUNPRESP</vt:lpstr>
      <vt:lpstr>CRÍTICAS AO FUNPRESP</vt:lpstr>
      <vt:lpstr>Proposta de reforma de 2016</vt:lpstr>
      <vt:lpstr>Slide 25</vt:lpstr>
      <vt:lpstr>Slide 26</vt:lpstr>
      <vt:lpstr>RIOPREVIDÊNCIA – O caso do Rio de Janeiro</vt:lpstr>
      <vt:lpstr>Slide 28</vt:lpstr>
      <vt:lpstr>Rioprevidência: um breve histórico</vt:lpstr>
      <vt:lpstr>Governo do Estado iniciou um processo de descapitalização o Rioprevidência.</vt:lpstr>
      <vt:lpstr>Slide 31</vt:lpstr>
      <vt:lpstr>DÍVIDA DOS ESTADOS</vt:lpstr>
      <vt:lpstr>Slide 33</vt:lpstr>
      <vt:lpstr>Slide 34</vt:lpstr>
      <vt:lpstr>RENEGOCIAÇÃO DA DÍVIDA DOS ESTADOS NO FIM DOS ANOS 1990</vt:lpstr>
      <vt:lpstr>Condições da renegociação da dívida dos estados:</vt:lpstr>
      <vt:lpstr>Políticas econômicas em nível federal afetam fortemente os estados da federação: ameaça ao pacto federativo.</vt:lpstr>
      <vt:lpstr>A escalada da dívida de estados e municípios: três exemplos.</vt:lpstr>
      <vt:lpstr>Slide 39</vt:lpstr>
      <vt:lpstr>Slide 40</vt:lpstr>
      <vt:lpstr>Slide 41</vt:lpstr>
      <vt:lpstr>Conclusão:</vt:lpstr>
      <vt:lpstr>Resumo dos indícios de ilegalidades e ilegitimidades que recaem sobre a dívida dos Estados (Fattorelli, 2016):</vt:lpstr>
      <vt:lpstr>Resumo dos indícios de ilegalidades e ilegitimidades que recaem sobre a dívida dos Estados (Fattorelli, 2016):</vt:lpstr>
      <vt:lpstr>SAÍDAS POSSÍVEIS PARA O DÉFICIT DOS FUNDOS DE PREVIDÊNCIA DOS ESTADOS :</vt:lpstr>
      <vt:lpstr>CONEXÕES DO GASTO SOCIAL C/ O INVESTIMENTO, EMPREGO, PIB  – MOTOR DA ECONOMIA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GASTO DO GOVERNO</dc:title>
  <dc:creator>Sony Tap 20</dc:creator>
  <cp:lastModifiedBy>Deni</cp:lastModifiedBy>
  <cp:revision>197</cp:revision>
  <dcterms:created xsi:type="dcterms:W3CDTF">2014-05-09T04:50:54Z</dcterms:created>
  <dcterms:modified xsi:type="dcterms:W3CDTF">2016-08-25T13:01:30Z</dcterms:modified>
</cp:coreProperties>
</file>